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62" r:id="rId9"/>
    <p:sldId id="27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63" r:id="rId21"/>
    <p:sldId id="274" r:id="rId22"/>
    <p:sldId id="275" r:id="rId23"/>
    <p:sldId id="276" r:id="rId24"/>
  </p:sldIdLst>
  <p:sldSz cx="18288000" cy="10287000"/>
  <p:notesSz cx="6858000" cy="9144000"/>
  <p:embeddedFontLst>
    <p:embeddedFont>
      <p:font typeface="Book Antiqua" panose="02040602050305030304" pitchFamily="18" charset="0"/>
      <p:regular r:id="rId25"/>
      <p:bold r:id="rId26"/>
      <p:italic r:id="rId27"/>
      <p:boldItalic r:id="rId28"/>
    </p:embeddedFont>
    <p:embeddedFont>
      <p:font typeface="Open Sans Bold" panose="020B0604020202020204" charset="0"/>
      <p:regular r:id="rId29"/>
    </p:embeddedFont>
    <p:embeddedFont>
      <p:font typeface="Open Sans Bold Italics" panose="020B0604020202020204" charset="0"/>
      <p:regular r:id="rId30"/>
    </p:embeddedFont>
    <p:embeddedFont>
      <p:font typeface="Open Sans Extra Bold" panose="020B0604020202020204" charset="0"/>
      <p:regular r:id="rId31"/>
    </p:embeddedFont>
    <p:embeddedFont>
      <p:font typeface="Open Sans Light" panose="020B0306030504020204" pitchFamily="34" charset="0"/>
      <p:regular r:id="rId32"/>
      <p:italic r:id="rId33"/>
    </p:embeddedFont>
    <p:embeddedFont>
      <p:font typeface="Poppins Ultra-Bold" panose="020B0604020202020204" charset="0"/>
      <p:regular r:id="rId34"/>
    </p:embeddedFont>
    <p:embeddedFont>
      <p:font typeface="Poppins Ultra-Bold Italics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9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1.png"/><Relationship Id="rId7" Type="http://schemas.openxmlformats.org/officeDocument/2006/relationships/image" Target="../media/image4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8.png"/><Relationship Id="rId9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9769" y="5890276"/>
            <a:ext cx="6372405" cy="6736048"/>
          </a:xfrm>
          <a:custGeom>
            <a:avLst/>
            <a:gdLst/>
            <a:ahLst/>
            <a:cxnLst/>
            <a:rect l="l" t="t" r="r" b="b"/>
            <a:pathLst>
              <a:path w="6372405" h="6736048">
                <a:moveTo>
                  <a:pt x="0" y="0"/>
                </a:moveTo>
                <a:lnTo>
                  <a:pt x="6372405" y="0"/>
                </a:lnTo>
                <a:lnTo>
                  <a:pt x="6372405" y="6736048"/>
                </a:lnTo>
                <a:lnTo>
                  <a:pt x="0" y="673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19929" y="-5085592"/>
            <a:ext cx="8302245" cy="8229600"/>
          </a:xfrm>
          <a:custGeom>
            <a:avLst/>
            <a:gdLst/>
            <a:ahLst/>
            <a:cxnLst/>
            <a:rect l="l" t="t" r="r" b="b"/>
            <a:pathLst>
              <a:path w="8302245" h="8229600">
                <a:moveTo>
                  <a:pt x="0" y="0"/>
                </a:moveTo>
                <a:lnTo>
                  <a:pt x="8302245" y="0"/>
                </a:lnTo>
                <a:lnTo>
                  <a:pt x="83022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39394" y="6548738"/>
            <a:ext cx="7458075" cy="8229600"/>
          </a:xfrm>
          <a:custGeom>
            <a:avLst/>
            <a:gdLst/>
            <a:ahLst/>
            <a:cxnLst/>
            <a:rect l="l" t="t" r="r" b="b"/>
            <a:pathLst>
              <a:path w="7458075" h="8229600">
                <a:moveTo>
                  <a:pt x="0" y="0"/>
                </a:moveTo>
                <a:lnTo>
                  <a:pt x="7458075" y="0"/>
                </a:lnTo>
                <a:lnTo>
                  <a:pt x="74580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05569" y="1363734"/>
            <a:ext cx="2420910" cy="801926"/>
          </a:xfrm>
          <a:custGeom>
            <a:avLst/>
            <a:gdLst/>
            <a:ahLst/>
            <a:cxnLst/>
            <a:rect l="l" t="t" r="r" b="b"/>
            <a:pathLst>
              <a:path w="2420910" h="801926">
                <a:moveTo>
                  <a:pt x="0" y="0"/>
                </a:moveTo>
                <a:lnTo>
                  <a:pt x="2420910" y="0"/>
                </a:lnTo>
                <a:lnTo>
                  <a:pt x="2420910" y="801927"/>
                </a:lnTo>
                <a:lnTo>
                  <a:pt x="0" y="801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785268" y="8415991"/>
            <a:ext cx="1928605" cy="1839407"/>
          </a:xfrm>
          <a:custGeom>
            <a:avLst/>
            <a:gdLst/>
            <a:ahLst/>
            <a:cxnLst/>
            <a:rect l="l" t="t" r="r" b="b"/>
            <a:pathLst>
              <a:path w="1928605" h="1839407">
                <a:moveTo>
                  <a:pt x="0" y="0"/>
                </a:moveTo>
                <a:lnTo>
                  <a:pt x="1928606" y="0"/>
                </a:lnTo>
                <a:lnTo>
                  <a:pt x="1928606" y="1839407"/>
                </a:lnTo>
                <a:lnTo>
                  <a:pt x="0" y="18394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178790" y="-2633451"/>
            <a:ext cx="6414979" cy="6781052"/>
          </a:xfrm>
          <a:custGeom>
            <a:avLst/>
            <a:gdLst/>
            <a:ahLst/>
            <a:cxnLst/>
            <a:rect l="l" t="t" r="r" b="b"/>
            <a:pathLst>
              <a:path w="6414979" h="6781052">
                <a:moveTo>
                  <a:pt x="0" y="0"/>
                </a:moveTo>
                <a:lnTo>
                  <a:pt x="6414980" y="0"/>
                </a:lnTo>
                <a:lnTo>
                  <a:pt x="6414980" y="6781052"/>
                </a:lnTo>
                <a:lnTo>
                  <a:pt x="0" y="6781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88445" y="8127222"/>
            <a:ext cx="1600112" cy="1038747"/>
          </a:xfrm>
          <a:custGeom>
            <a:avLst/>
            <a:gdLst/>
            <a:ahLst/>
            <a:cxnLst/>
            <a:rect l="l" t="t" r="r" b="b"/>
            <a:pathLst>
              <a:path w="1600112" h="1038747">
                <a:moveTo>
                  <a:pt x="0" y="0"/>
                </a:moveTo>
                <a:lnTo>
                  <a:pt x="1600112" y="0"/>
                </a:lnTo>
                <a:lnTo>
                  <a:pt x="1600112" y="1038747"/>
                </a:lnTo>
                <a:lnTo>
                  <a:pt x="0" y="1038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429327" y="5368165"/>
            <a:ext cx="12935647" cy="209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09"/>
              </a:lnSpc>
            </a:pPr>
            <a:r>
              <a:rPr lang="en-US" sz="11649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62707" y="7273584"/>
            <a:ext cx="10381281" cy="109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sz="6116">
                <a:solidFill>
                  <a:srgbClr val="00878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By Team Rhizopus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771" y="3473816"/>
            <a:ext cx="15401613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00"/>
              </a:lnSpc>
            </a:pPr>
            <a:r>
              <a:rPr lang="en-US" sz="13500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FUNGI COLONY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4479" y="8560871"/>
            <a:ext cx="26370579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RAJARATA UNIVERSITY OF SRI LANKA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Department of Computing 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545454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1581727" y="2934751"/>
            <a:ext cx="19475322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9323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ICT2403– Graphics and Image Processing</a:t>
            </a: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293237"/>
              </a:solidFill>
              <a:latin typeface="Poppins Ultra-Bold"/>
              <a:ea typeface="Poppins Ultra-Bold"/>
              <a:cs typeface="Poppins Ultra-Bold"/>
              <a:sym typeface="Poppins Ultra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5023" y="7493109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09335">
            <a:off x="12764065" y="7028922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852053" y="279355"/>
            <a:ext cx="19992106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16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IMAGE PRE-PROCESSING TECHNIQUES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1789" y="-162931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68108">
            <a:off x="3038521" y="1668100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6554" y="2676407"/>
            <a:ext cx="6438176" cy="6152828"/>
          </a:xfrm>
          <a:custGeom>
            <a:avLst/>
            <a:gdLst/>
            <a:ahLst/>
            <a:cxnLst/>
            <a:rect l="l" t="t" r="r" b="b"/>
            <a:pathLst>
              <a:path w="6438176" h="6152828">
                <a:moveTo>
                  <a:pt x="0" y="0"/>
                </a:moveTo>
                <a:lnTo>
                  <a:pt x="6438176" y="0"/>
                </a:lnTo>
                <a:lnTo>
                  <a:pt x="6438176" y="6152828"/>
                </a:lnTo>
                <a:lnTo>
                  <a:pt x="0" y="6152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79250" y="5143500"/>
            <a:ext cx="3222188" cy="977346"/>
          </a:xfrm>
          <a:custGeom>
            <a:avLst/>
            <a:gdLst/>
            <a:ahLst/>
            <a:cxnLst/>
            <a:rect l="l" t="t" r="r" b="b"/>
            <a:pathLst>
              <a:path w="3222188" h="977346">
                <a:moveTo>
                  <a:pt x="0" y="0"/>
                </a:moveTo>
                <a:lnTo>
                  <a:pt x="3222188" y="0"/>
                </a:lnTo>
                <a:lnTo>
                  <a:pt x="3222188" y="977346"/>
                </a:lnTo>
                <a:lnTo>
                  <a:pt x="0" y="977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35957" y="2676407"/>
            <a:ext cx="6768111" cy="6152828"/>
          </a:xfrm>
          <a:custGeom>
            <a:avLst/>
            <a:gdLst/>
            <a:ahLst/>
            <a:cxnLst/>
            <a:rect l="l" t="t" r="r" b="b"/>
            <a:pathLst>
              <a:path w="6768111" h="6152828">
                <a:moveTo>
                  <a:pt x="0" y="0"/>
                </a:moveTo>
                <a:lnTo>
                  <a:pt x="6768111" y="0"/>
                </a:lnTo>
                <a:lnTo>
                  <a:pt x="6768111" y="6152828"/>
                </a:lnTo>
                <a:lnTo>
                  <a:pt x="0" y="6152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0661" y="1411561"/>
            <a:ext cx="19992106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spc="160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•CROP IMAGE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2051" y="8895910"/>
            <a:ext cx="58574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Original Image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94239" y="8831851"/>
            <a:ext cx="58574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Cropped image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5023" y="7493109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09335">
            <a:off x="12764065" y="7028922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22660" y="1468227"/>
            <a:ext cx="8842680" cy="9347289"/>
          </a:xfrm>
          <a:custGeom>
            <a:avLst/>
            <a:gdLst/>
            <a:ahLst/>
            <a:cxnLst/>
            <a:rect l="l" t="t" r="r" b="b"/>
            <a:pathLst>
              <a:path w="8842680" h="9347289">
                <a:moveTo>
                  <a:pt x="0" y="0"/>
                </a:moveTo>
                <a:lnTo>
                  <a:pt x="8842680" y="0"/>
                </a:lnTo>
                <a:lnTo>
                  <a:pt x="8842680" y="9347289"/>
                </a:lnTo>
                <a:lnTo>
                  <a:pt x="0" y="934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71789" y="-162931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68108">
            <a:off x="3038521" y="946890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329385" y="4320969"/>
            <a:ext cx="1267247" cy="939158"/>
          </a:xfrm>
          <a:custGeom>
            <a:avLst/>
            <a:gdLst/>
            <a:ahLst/>
            <a:cxnLst/>
            <a:rect l="l" t="t" r="r" b="b"/>
            <a:pathLst>
              <a:path w="1267247" h="939158">
                <a:moveTo>
                  <a:pt x="0" y="0"/>
                </a:moveTo>
                <a:lnTo>
                  <a:pt x="1267246" y="0"/>
                </a:lnTo>
                <a:lnTo>
                  <a:pt x="1267246" y="939158"/>
                </a:lnTo>
                <a:lnTo>
                  <a:pt x="0" y="939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291" r="-9804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5385" y="3065457"/>
            <a:ext cx="4291844" cy="3901677"/>
          </a:xfrm>
          <a:custGeom>
            <a:avLst/>
            <a:gdLst/>
            <a:ahLst/>
            <a:cxnLst/>
            <a:rect l="l" t="t" r="r" b="b"/>
            <a:pathLst>
              <a:path w="4291844" h="3901677">
                <a:moveTo>
                  <a:pt x="0" y="0"/>
                </a:moveTo>
                <a:lnTo>
                  <a:pt x="4291844" y="0"/>
                </a:lnTo>
                <a:lnTo>
                  <a:pt x="4291844" y="3901677"/>
                </a:lnTo>
                <a:lnTo>
                  <a:pt x="0" y="3901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28787" y="3065457"/>
            <a:ext cx="4006119" cy="3901677"/>
          </a:xfrm>
          <a:custGeom>
            <a:avLst/>
            <a:gdLst/>
            <a:ahLst/>
            <a:cxnLst/>
            <a:rect l="l" t="t" r="r" b="b"/>
            <a:pathLst>
              <a:path w="4006119" h="3901677">
                <a:moveTo>
                  <a:pt x="0" y="0"/>
                </a:moveTo>
                <a:lnTo>
                  <a:pt x="4006119" y="0"/>
                </a:lnTo>
                <a:lnTo>
                  <a:pt x="4006119" y="3901677"/>
                </a:lnTo>
                <a:lnTo>
                  <a:pt x="0" y="3901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13389" y="3869475"/>
            <a:ext cx="1267247" cy="921073"/>
          </a:xfrm>
          <a:custGeom>
            <a:avLst/>
            <a:gdLst/>
            <a:ahLst/>
            <a:cxnLst/>
            <a:rect l="l" t="t" r="r" b="b"/>
            <a:pathLst>
              <a:path w="1267247" h="921073">
                <a:moveTo>
                  <a:pt x="0" y="0"/>
                </a:moveTo>
                <a:lnTo>
                  <a:pt x="1267246" y="0"/>
                </a:lnTo>
                <a:lnTo>
                  <a:pt x="1267246" y="921073"/>
                </a:lnTo>
                <a:lnTo>
                  <a:pt x="0" y="92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583" r="-130774" b="-2450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413389" y="4760378"/>
            <a:ext cx="1267247" cy="999499"/>
          </a:xfrm>
          <a:custGeom>
            <a:avLst/>
            <a:gdLst/>
            <a:ahLst/>
            <a:cxnLst/>
            <a:rect l="l" t="t" r="r" b="b"/>
            <a:pathLst>
              <a:path w="1267247" h="999499">
                <a:moveTo>
                  <a:pt x="0" y="0"/>
                </a:moveTo>
                <a:lnTo>
                  <a:pt x="1267246" y="0"/>
                </a:lnTo>
                <a:lnTo>
                  <a:pt x="1267246" y="999499"/>
                </a:lnTo>
                <a:lnTo>
                  <a:pt x="0" y="999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478" r="-10755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409845" y="3065457"/>
            <a:ext cx="3849455" cy="3901677"/>
          </a:xfrm>
          <a:custGeom>
            <a:avLst/>
            <a:gdLst/>
            <a:ahLst/>
            <a:cxnLst/>
            <a:rect l="l" t="t" r="r" b="b"/>
            <a:pathLst>
              <a:path w="3849455" h="3901677">
                <a:moveTo>
                  <a:pt x="0" y="0"/>
                </a:moveTo>
                <a:lnTo>
                  <a:pt x="3849455" y="0"/>
                </a:lnTo>
                <a:lnTo>
                  <a:pt x="3849455" y="3901677"/>
                </a:lnTo>
                <a:lnTo>
                  <a:pt x="0" y="39016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05385" y="601663"/>
            <a:ext cx="7162088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 strike="noStrike" spc="160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•SHARPENING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281" y="7060478"/>
            <a:ext cx="58574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Cropped image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46708" y="7060478"/>
            <a:ext cx="5857429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Laplasian filtered image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64205" y="7123978"/>
            <a:ext cx="58574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Sharped image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5023" y="7493109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09335">
            <a:off x="12764065" y="7028922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22660" y="1468227"/>
            <a:ext cx="8842680" cy="9347289"/>
          </a:xfrm>
          <a:custGeom>
            <a:avLst/>
            <a:gdLst/>
            <a:ahLst/>
            <a:cxnLst/>
            <a:rect l="l" t="t" r="r" b="b"/>
            <a:pathLst>
              <a:path w="8842680" h="9347289">
                <a:moveTo>
                  <a:pt x="0" y="0"/>
                </a:moveTo>
                <a:lnTo>
                  <a:pt x="8842680" y="0"/>
                </a:lnTo>
                <a:lnTo>
                  <a:pt x="8842680" y="9347289"/>
                </a:lnTo>
                <a:lnTo>
                  <a:pt x="0" y="934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71789" y="-162931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68108">
            <a:off x="3038521" y="946890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29936" y="1792405"/>
            <a:ext cx="8414064" cy="879241"/>
            <a:chOff x="0" y="0"/>
            <a:chExt cx="2423738" cy="2532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3738" cy="253272"/>
            </a:xfrm>
            <a:custGeom>
              <a:avLst/>
              <a:gdLst/>
              <a:ahLst/>
              <a:cxnLst/>
              <a:rect l="l" t="t" r="r" b="b"/>
              <a:pathLst>
                <a:path w="2423738" h="253272">
                  <a:moveTo>
                    <a:pt x="0" y="0"/>
                  </a:moveTo>
                  <a:lnTo>
                    <a:pt x="2220538" y="0"/>
                  </a:lnTo>
                  <a:lnTo>
                    <a:pt x="2423738" y="126636"/>
                  </a:lnTo>
                  <a:lnTo>
                    <a:pt x="2220538" y="253272"/>
                  </a:lnTo>
                  <a:lnTo>
                    <a:pt x="0" y="253272"/>
                  </a:lnTo>
                  <a:lnTo>
                    <a:pt x="203200" y="126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169738" cy="29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3412878"/>
            <a:ext cx="6427807" cy="5845422"/>
          </a:xfrm>
          <a:custGeom>
            <a:avLst/>
            <a:gdLst/>
            <a:ahLst/>
            <a:cxnLst/>
            <a:rect l="l" t="t" r="r" b="b"/>
            <a:pathLst>
              <a:path w="6427807" h="5845422">
                <a:moveTo>
                  <a:pt x="0" y="0"/>
                </a:moveTo>
                <a:lnTo>
                  <a:pt x="6427807" y="0"/>
                </a:lnTo>
                <a:lnTo>
                  <a:pt x="6427807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00467" y="5694027"/>
            <a:ext cx="2687066" cy="895689"/>
          </a:xfrm>
          <a:custGeom>
            <a:avLst/>
            <a:gdLst/>
            <a:ahLst/>
            <a:cxnLst/>
            <a:rect l="l" t="t" r="r" b="b"/>
            <a:pathLst>
              <a:path w="2687066" h="895689">
                <a:moveTo>
                  <a:pt x="0" y="0"/>
                </a:moveTo>
                <a:lnTo>
                  <a:pt x="2687066" y="0"/>
                </a:lnTo>
                <a:lnTo>
                  <a:pt x="2687066" y="895688"/>
                </a:lnTo>
                <a:lnTo>
                  <a:pt x="0" y="895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738275" y="3412878"/>
            <a:ext cx="6521025" cy="5928205"/>
          </a:xfrm>
          <a:custGeom>
            <a:avLst/>
            <a:gdLst/>
            <a:ahLst/>
            <a:cxnLst/>
            <a:rect l="l" t="t" r="r" b="b"/>
            <a:pathLst>
              <a:path w="6521025" h="5928205">
                <a:moveTo>
                  <a:pt x="0" y="0"/>
                </a:moveTo>
                <a:lnTo>
                  <a:pt x="6521025" y="0"/>
                </a:lnTo>
                <a:lnTo>
                  <a:pt x="6521025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05385" y="601663"/>
            <a:ext cx="9414166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99"/>
              </a:lnSpc>
              <a:spcBef>
                <a:spcPct val="0"/>
              </a:spcBef>
            </a:pPr>
            <a:r>
              <a:rPr lang="en-US" sz="6999" u="none" strike="noStrike" spc="160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•SMOOTHING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3945" y="1709738"/>
            <a:ext cx="684697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FFFF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Non-linear filters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95218" y="9134475"/>
            <a:ext cx="8007140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Median filtered image</a:t>
            </a:r>
          </a:p>
          <a:p>
            <a:pPr algn="ctr">
              <a:lnSpc>
                <a:spcPts val="7000"/>
              </a:lnSpc>
            </a:pPr>
            <a:endParaRPr lang="en-US" sz="5000" spc="115">
              <a:solidFill>
                <a:srgbClr val="FFDE59"/>
              </a:solidFill>
              <a:latin typeface="Poppins Ultra-Bold Italics"/>
              <a:ea typeface="Poppins Ultra-Bold Italics"/>
              <a:cs typeface="Poppins Ultra-Bold Italics"/>
              <a:sym typeface="Poppins Ultra-Bold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11124" y="9134475"/>
            <a:ext cx="58574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Sharped image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2971" y="2487613"/>
            <a:ext cx="684697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spc="115">
                <a:solidFill>
                  <a:srgbClr val="FFFFFF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Median Filter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5023" y="7493109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09335">
            <a:off x="12764065" y="7028922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22660" y="1468227"/>
            <a:ext cx="8842680" cy="9347289"/>
          </a:xfrm>
          <a:custGeom>
            <a:avLst/>
            <a:gdLst/>
            <a:ahLst/>
            <a:cxnLst/>
            <a:rect l="l" t="t" r="r" b="b"/>
            <a:pathLst>
              <a:path w="8842680" h="9347289">
                <a:moveTo>
                  <a:pt x="0" y="0"/>
                </a:moveTo>
                <a:lnTo>
                  <a:pt x="8842680" y="0"/>
                </a:lnTo>
                <a:lnTo>
                  <a:pt x="8842680" y="9347289"/>
                </a:lnTo>
                <a:lnTo>
                  <a:pt x="0" y="9347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71789" y="-162931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68108">
            <a:off x="3038521" y="946890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00467" y="5246182"/>
            <a:ext cx="2687066" cy="895689"/>
          </a:xfrm>
          <a:custGeom>
            <a:avLst/>
            <a:gdLst/>
            <a:ahLst/>
            <a:cxnLst/>
            <a:rect l="l" t="t" r="r" b="b"/>
            <a:pathLst>
              <a:path w="2687066" h="895689">
                <a:moveTo>
                  <a:pt x="0" y="0"/>
                </a:moveTo>
                <a:lnTo>
                  <a:pt x="2687066" y="0"/>
                </a:lnTo>
                <a:lnTo>
                  <a:pt x="2687066" y="895689"/>
                </a:lnTo>
                <a:lnTo>
                  <a:pt x="0" y="895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7528" y="2560292"/>
            <a:ext cx="6521025" cy="5928205"/>
          </a:xfrm>
          <a:custGeom>
            <a:avLst/>
            <a:gdLst/>
            <a:ahLst/>
            <a:cxnLst/>
            <a:rect l="l" t="t" r="r" b="b"/>
            <a:pathLst>
              <a:path w="6521025" h="5928205">
                <a:moveTo>
                  <a:pt x="0" y="0"/>
                </a:moveTo>
                <a:lnTo>
                  <a:pt x="6521025" y="0"/>
                </a:lnTo>
                <a:lnTo>
                  <a:pt x="6521025" y="5928205"/>
                </a:lnTo>
                <a:lnTo>
                  <a:pt x="0" y="5928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87441" y="2660169"/>
            <a:ext cx="6555882" cy="5951654"/>
          </a:xfrm>
          <a:custGeom>
            <a:avLst/>
            <a:gdLst/>
            <a:ahLst/>
            <a:cxnLst/>
            <a:rect l="l" t="t" r="r" b="b"/>
            <a:pathLst>
              <a:path w="6555882" h="5951654">
                <a:moveTo>
                  <a:pt x="0" y="0"/>
                </a:moveTo>
                <a:lnTo>
                  <a:pt x="6555883" y="0"/>
                </a:lnTo>
                <a:lnTo>
                  <a:pt x="6555883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6268" y="8768351"/>
            <a:ext cx="8007140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Median filtered image</a:t>
            </a:r>
          </a:p>
          <a:p>
            <a:pPr algn="ctr">
              <a:lnSpc>
                <a:spcPts val="7000"/>
              </a:lnSpc>
            </a:pPr>
            <a:endParaRPr lang="en-US" sz="5000" spc="115">
              <a:solidFill>
                <a:srgbClr val="FFDE59"/>
              </a:solidFill>
              <a:latin typeface="Poppins Ultra-Bold Italics"/>
              <a:ea typeface="Poppins Ultra-Bold Italics"/>
              <a:cs typeface="Poppins Ultra-Bold Italics"/>
              <a:sym typeface="Poppins Ultra-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34097" y="8768351"/>
            <a:ext cx="8075385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Min Filtered Image</a:t>
            </a:r>
          </a:p>
          <a:p>
            <a:pPr algn="l">
              <a:lnSpc>
                <a:spcPts val="7000"/>
              </a:lnSpc>
            </a:pPr>
            <a:endParaRPr lang="en-US" sz="5000" spc="115">
              <a:solidFill>
                <a:srgbClr val="FFDE59"/>
              </a:solidFill>
              <a:latin typeface="Poppins Ultra-Bold Italics"/>
              <a:ea typeface="Poppins Ultra-Bold Italics"/>
              <a:cs typeface="Poppins Ultra-Bold Italics"/>
              <a:sym typeface="Poppins Ultra-Bold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22971" y="869739"/>
            <a:ext cx="79210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 spc="115">
                <a:solidFill>
                  <a:srgbClr val="FFFFFF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Max and Min Filter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5023" y="7493109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09335">
            <a:off x="12764065" y="7028922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22660" y="469855"/>
            <a:ext cx="8842680" cy="9347289"/>
          </a:xfrm>
          <a:custGeom>
            <a:avLst/>
            <a:gdLst/>
            <a:ahLst/>
            <a:cxnLst/>
            <a:rect l="l" t="t" r="r" b="b"/>
            <a:pathLst>
              <a:path w="8842680" h="9347289">
                <a:moveTo>
                  <a:pt x="0" y="0"/>
                </a:moveTo>
                <a:lnTo>
                  <a:pt x="8842680" y="0"/>
                </a:lnTo>
                <a:lnTo>
                  <a:pt x="8842680" y="9347290"/>
                </a:lnTo>
                <a:lnTo>
                  <a:pt x="0" y="934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852053" y="279355"/>
            <a:ext cx="19992106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16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SEGMENTATION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1789" y="-162931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68108">
            <a:off x="3038521" y="1668100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79250" y="5143500"/>
            <a:ext cx="3222188" cy="977346"/>
          </a:xfrm>
          <a:custGeom>
            <a:avLst/>
            <a:gdLst/>
            <a:ahLst/>
            <a:cxnLst/>
            <a:rect l="l" t="t" r="r" b="b"/>
            <a:pathLst>
              <a:path w="3222188" h="977346">
                <a:moveTo>
                  <a:pt x="0" y="0"/>
                </a:moveTo>
                <a:lnTo>
                  <a:pt x="3222188" y="0"/>
                </a:lnTo>
                <a:lnTo>
                  <a:pt x="3222188" y="977346"/>
                </a:lnTo>
                <a:lnTo>
                  <a:pt x="0" y="977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8472" y="2788061"/>
            <a:ext cx="6651008" cy="6041174"/>
          </a:xfrm>
          <a:custGeom>
            <a:avLst/>
            <a:gdLst/>
            <a:ahLst/>
            <a:cxnLst/>
            <a:rect l="l" t="t" r="r" b="b"/>
            <a:pathLst>
              <a:path w="6651008" h="6041174">
                <a:moveTo>
                  <a:pt x="0" y="0"/>
                </a:moveTo>
                <a:lnTo>
                  <a:pt x="6651008" y="0"/>
                </a:lnTo>
                <a:lnTo>
                  <a:pt x="6651008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08889" y="2851569"/>
            <a:ext cx="6642779" cy="6043216"/>
          </a:xfrm>
          <a:custGeom>
            <a:avLst/>
            <a:gdLst/>
            <a:ahLst/>
            <a:cxnLst/>
            <a:rect l="l" t="t" r="r" b="b"/>
            <a:pathLst>
              <a:path w="6642779" h="6043216">
                <a:moveTo>
                  <a:pt x="0" y="0"/>
                </a:moveTo>
                <a:lnTo>
                  <a:pt x="6642779" y="0"/>
                </a:lnTo>
                <a:lnTo>
                  <a:pt x="6642779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0661" y="1411561"/>
            <a:ext cx="19992106" cy="372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spc="160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•EROSION </a:t>
            </a:r>
          </a:p>
          <a:p>
            <a:pPr algn="l">
              <a:lnSpc>
                <a:spcPts val="9799"/>
              </a:lnSpc>
            </a:pPr>
            <a:endParaRPr lang="en-US" sz="6999" spc="160">
              <a:solidFill>
                <a:srgbClr val="FFDE59"/>
              </a:solidFill>
              <a:latin typeface="Poppins Ultra-Bold Italics"/>
              <a:ea typeface="Poppins Ultra-Bold Italics"/>
              <a:cs typeface="Poppins Ultra-Bold Italics"/>
              <a:sym typeface="Poppins Ultra-Bold Italics"/>
            </a:endParaRPr>
          </a:p>
          <a:p>
            <a:pPr algn="l">
              <a:lnSpc>
                <a:spcPts val="9799"/>
              </a:lnSpc>
            </a:pPr>
            <a:endParaRPr lang="en-US" sz="6999" spc="160">
              <a:solidFill>
                <a:srgbClr val="FFDE59"/>
              </a:solidFill>
              <a:latin typeface="Poppins Ultra-Bold Italics"/>
              <a:ea typeface="Poppins Ultra-Bold Italics"/>
              <a:cs typeface="Poppins Ultra-Bold Italics"/>
              <a:sym typeface="Poppins Ultra-Bold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694239" y="8831851"/>
            <a:ext cx="58574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Eroted image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968" y="8915445"/>
            <a:ext cx="807538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Min Filtered Image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5023" y="7493109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09335">
            <a:off x="12764065" y="7028922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22660" y="469855"/>
            <a:ext cx="8842680" cy="9347289"/>
          </a:xfrm>
          <a:custGeom>
            <a:avLst/>
            <a:gdLst/>
            <a:ahLst/>
            <a:cxnLst/>
            <a:rect l="l" t="t" r="r" b="b"/>
            <a:pathLst>
              <a:path w="8842680" h="9347289">
                <a:moveTo>
                  <a:pt x="0" y="0"/>
                </a:moveTo>
                <a:lnTo>
                  <a:pt x="8842680" y="0"/>
                </a:lnTo>
                <a:lnTo>
                  <a:pt x="8842680" y="9347290"/>
                </a:lnTo>
                <a:lnTo>
                  <a:pt x="0" y="934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71789" y="-162931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68108">
            <a:off x="3038521" y="1668100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79250" y="5143500"/>
            <a:ext cx="3222188" cy="977346"/>
          </a:xfrm>
          <a:custGeom>
            <a:avLst/>
            <a:gdLst/>
            <a:ahLst/>
            <a:cxnLst/>
            <a:rect l="l" t="t" r="r" b="b"/>
            <a:pathLst>
              <a:path w="3222188" h="977346">
                <a:moveTo>
                  <a:pt x="0" y="0"/>
                </a:moveTo>
                <a:lnTo>
                  <a:pt x="3222188" y="0"/>
                </a:lnTo>
                <a:lnTo>
                  <a:pt x="3222188" y="977346"/>
                </a:lnTo>
                <a:lnTo>
                  <a:pt x="0" y="977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4011" y="2422680"/>
            <a:ext cx="6642779" cy="6043216"/>
          </a:xfrm>
          <a:custGeom>
            <a:avLst/>
            <a:gdLst/>
            <a:ahLst/>
            <a:cxnLst/>
            <a:rect l="l" t="t" r="r" b="b"/>
            <a:pathLst>
              <a:path w="6642779" h="6043216">
                <a:moveTo>
                  <a:pt x="0" y="0"/>
                </a:moveTo>
                <a:lnTo>
                  <a:pt x="6642779" y="0"/>
                </a:lnTo>
                <a:lnTo>
                  <a:pt x="6642779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25288" y="2422680"/>
            <a:ext cx="6642779" cy="6043216"/>
          </a:xfrm>
          <a:custGeom>
            <a:avLst/>
            <a:gdLst/>
            <a:ahLst/>
            <a:cxnLst/>
            <a:rect l="l" t="t" r="r" b="b"/>
            <a:pathLst>
              <a:path w="6642779" h="6043216">
                <a:moveTo>
                  <a:pt x="0" y="0"/>
                </a:moveTo>
                <a:lnTo>
                  <a:pt x="6642779" y="0"/>
                </a:lnTo>
                <a:lnTo>
                  <a:pt x="6642779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0661" y="790575"/>
            <a:ext cx="19992106" cy="248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spc="160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•GLOBAL THRESHOLDING</a:t>
            </a:r>
          </a:p>
          <a:p>
            <a:pPr algn="l">
              <a:lnSpc>
                <a:spcPts val="9799"/>
              </a:lnSpc>
            </a:pPr>
            <a:endParaRPr lang="en-US" sz="6999" spc="160">
              <a:solidFill>
                <a:srgbClr val="FFDE59"/>
              </a:solidFill>
              <a:latin typeface="Poppins Ultra-Bold Italics"/>
              <a:ea typeface="Poppins Ultra-Bold Italics"/>
              <a:cs typeface="Poppins Ultra-Bold Italics"/>
              <a:sym typeface="Poppins Ultra-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9361" y="8441062"/>
            <a:ext cx="5857429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Eroted image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70384" y="8460112"/>
            <a:ext cx="701759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Thresholded image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5023" y="7493109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09335">
            <a:off x="12764065" y="7028922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22660" y="469855"/>
            <a:ext cx="8842680" cy="9347289"/>
          </a:xfrm>
          <a:custGeom>
            <a:avLst/>
            <a:gdLst/>
            <a:ahLst/>
            <a:cxnLst/>
            <a:rect l="l" t="t" r="r" b="b"/>
            <a:pathLst>
              <a:path w="8842680" h="9347289">
                <a:moveTo>
                  <a:pt x="0" y="0"/>
                </a:moveTo>
                <a:lnTo>
                  <a:pt x="8842680" y="0"/>
                </a:lnTo>
                <a:lnTo>
                  <a:pt x="8842680" y="9347290"/>
                </a:lnTo>
                <a:lnTo>
                  <a:pt x="0" y="934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71789" y="-162931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68108">
            <a:off x="3038521" y="1668100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79250" y="5143500"/>
            <a:ext cx="3222188" cy="977346"/>
          </a:xfrm>
          <a:custGeom>
            <a:avLst/>
            <a:gdLst/>
            <a:ahLst/>
            <a:cxnLst/>
            <a:rect l="l" t="t" r="r" b="b"/>
            <a:pathLst>
              <a:path w="3222188" h="977346">
                <a:moveTo>
                  <a:pt x="0" y="0"/>
                </a:moveTo>
                <a:lnTo>
                  <a:pt x="3222188" y="0"/>
                </a:lnTo>
                <a:lnTo>
                  <a:pt x="3222188" y="977346"/>
                </a:lnTo>
                <a:lnTo>
                  <a:pt x="0" y="977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56070" y="2422680"/>
            <a:ext cx="6642779" cy="6043216"/>
          </a:xfrm>
          <a:custGeom>
            <a:avLst/>
            <a:gdLst/>
            <a:ahLst/>
            <a:cxnLst/>
            <a:rect l="l" t="t" r="r" b="b"/>
            <a:pathLst>
              <a:path w="6642779" h="6043216">
                <a:moveTo>
                  <a:pt x="0" y="0"/>
                </a:moveTo>
                <a:lnTo>
                  <a:pt x="6642779" y="0"/>
                </a:lnTo>
                <a:lnTo>
                  <a:pt x="6642779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15191" y="2505306"/>
            <a:ext cx="6705608" cy="6097682"/>
          </a:xfrm>
          <a:custGeom>
            <a:avLst/>
            <a:gdLst/>
            <a:ahLst/>
            <a:cxnLst/>
            <a:rect l="l" t="t" r="r" b="b"/>
            <a:pathLst>
              <a:path w="6705608" h="6097682">
                <a:moveTo>
                  <a:pt x="0" y="0"/>
                </a:moveTo>
                <a:lnTo>
                  <a:pt x="6705607" y="0"/>
                </a:lnTo>
                <a:lnTo>
                  <a:pt x="6705607" y="6097681"/>
                </a:lnTo>
                <a:lnTo>
                  <a:pt x="0" y="6097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0661" y="790575"/>
            <a:ext cx="19992106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spc="160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•INVERTED TO BINARY IMAGE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166" y="8460112"/>
            <a:ext cx="701759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Thresholded image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35641" y="8538139"/>
            <a:ext cx="701759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Binary image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5023" y="7493109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09335">
            <a:off x="12764065" y="7028922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22660" y="469855"/>
            <a:ext cx="8842680" cy="9347289"/>
          </a:xfrm>
          <a:custGeom>
            <a:avLst/>
            <a:gdLst/>
            <a:ahLst/>
            <a:cxnLst/>
            <a:rect l="l" t="t" r="r" b="b"/>
            <a:pathLst>
              <a:path w="8842680" h="9347289">
                <a:moveTo>
                  <a:pt x="0" y="0"/>
                </a:moveTo>
                <a:lnTo>
                  <a:pt x="8842680" y="0"/>
                </a:lnTo>
                <a:lnTo>
                  <a:pt x="8842680" y="9347290"/>
                </a:lnTo>
                <a:lnTo>
                  <a:pt x="0" y="934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71789" y="-162931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68108">
            <a:off x="3038521" y="1668100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79250" y="5143500"/>
            <a:ext cx="3222188" cy="977346"/>
          </a:xfrm>
          <a:custGeom>
            <a:avLst/>
            <a:gdLst/>
            <a:ahLst/>
            <a:cxnLst/>
            <a:rect l="l" t="t" r="r" b="b"/>
            <a:pathLst>
              <a:path w="3222188" h="977346">
                <a:moveTo>
                  <a:pt x="0" y="0"/>
                </a:moveTo>
                <a:lnTo>
                  <a:pt x="3222188" y="0"/>
                </a:lnTo>
                <a:lnTo>
                  <a:pt x="3222188" y="977346"/>
                </a:lnTo>
                <a:lnTo>
                  <a:pt x="0" y="977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3640" y="2323767"/>
            <a:ext cx="6705608" cy="6097682"/>
          </a:xfrm>
          <a:custGeom>
            <a:avLst/>
            <a:gdLst/>
            <a:ahLst/>
            <a:cxnLst/>
            <a:rect l="l" t="t" r="r" b="b"/>
            <a:pathLst>
              <a:path w="6705608" h="6097682">
                <a:moveTo>
                  <a:pt x="0" y="0"/>
                </a:moveTo>
                <a:lnTo>
                  <a:pt x="6705607" y="0"/>
                </a:lnTo>
                <a:lnTo>
                  <a:pt x="6705607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54572" y="2323767"/>
            <a:ext cx="6707450" cy="6097682"/>
          </a:xfrm>
          <a:custGeom>
            <a:avLst/>
            <a:gdLst/>
            <a:ahLst/>
            <a:cxnLst/>
            <a:rect l="l" t="t" r="r" b="b"/>
            <a:pathLst>
              <a:path w="6707450" h="6097682">
                <a:moveTo>
                  <a:pt x="0" y="0"/>
                </a:moveTo>
                <a:lnTo>
                  <a:pt x="6707450" y="0"/>
                </a:lnTo>
                <a:lnTo>
                  <a:pt x="6707450" y="6097682"/>
                </a:lnTo>
                <a:lnTo>
                  <a:pt x="0" y="6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0661" y="790575"/>
            <a:ext cx="19992106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spc="160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•CONTOUR DETECTION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24090" y="8356600"/>
            <a:ext cx="701759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Binary image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54572" y="8356600"/>
            <a:ext cx="7017591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115">
                <a:solidFill>
                  <a:srgbClr val="FFDE59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Contour Detection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85" t="-58433" r="-9465" b="-474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35023" y="7493109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8" y="0"/>
                </a:lnTo>
                <a:lnTo>
                  <a:pt x="5498018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009335">
            <a:off x="12764065" y="7028922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22660" y="469855"/>
            <a:ext cx="8842680" cy="9347289"/>
          </a:xfrm>
          <a:custGeom>
            <a:avLst/>
            <a:gdLst/>
            <a:ahLst/>
            <a:cxnLst/>
            <a:rect l="l" t="t" r="r" b="b"/>
            <a:pathLst>
              <a:path w="8842680" h="9347289">
                <a:moveTo>
                  <a:pt x="0" y="0"/>
                </a:moveTo>
                <a:lnTo>
                  <a:pt x="8842680" y="0"/>
                </a:lnTo>
                <a:lnTo>
                  <a:pt x="8842680" y="9347290"/>
                </a:lnTo>
                <a:lnTo>
                  <a:pt x="0" y="934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83695" y="3885860"/>
            <a:ext cx="13920611" cy="217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1"/>
              </a:lnSpc>
            </a:pPr>
            <a:r>
              <a:rPr lang="en-US" sz="12044" spc="277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4971789" y="-162931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68108">
            <a:off x="3038521" y="1668100"/>
            <a:ext cx="2802635" cy="928373"/>
          </a:xfrm>
          <a:custGeom>
            <a:avLst/>
            <a:gdLst/>
            <a:ahLst/>
            <a:cxnLst/>
            <a:rect l="l" t="t" r="r" b="b"/>
            <a:pathLst>
              <a:path w="2802635" h="928373">
                <a:moveTo>
                  <a:pt x="0" y="0"/>
                </a:moveTo>
                <a:lnTo>
                  <a:pt x="2802635" y="0"/>
                </a:lnTo>
                <a:lnTo>
                  <a:pt x="2802635" y="928373"/>
                </a:lnTo>
                <a:lnTo>
                  <a:pt x="0" y="928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1211451" y="-70093"/>
            <a:ext cx="7601564" cy="112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582" dirty="0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Discussion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80834" y="4816706"/>
            <a:ext cx="5671407" cy="100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4"/>
              </a:lnSpc>
              <a:spcBef>
                <a:spcPct val="0"/>
              </a:spcBef>
            </a:pPr>
            <a:endParaRPr lang="en-US" sz="1446" dirty="0">
              <a:solidFill>
                <a:srgbClr val="29323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024"/>
              </a:lnSpc>
              <a:spcBef>
                <a:spcPct val="0"/>
              </a:spcBef>
            </a:pPr>
            <a:endParaRPr lang="en-US" sz="1446" dirty="0">
              <a:solidFill>
                <a:srgbClr val="29323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024"/>
              </a:lnSpc>
              <a:spcBef>
                <a:spcPct val="0"/>
              </a:spcBef>
            </a:pPr>
            <a:endParaRPr lang="en-US" sz="1446" dirty="0">
              <a:solidFill>
                <a:srgbClr val="29323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024"/>
              </a:lnSpc>
              <a:spcBef>
                <a:spcPct val="0"/>
              </a:spcBef>
            </a:pPr>
            <a:endParaRPr lang="en-US" sz="1446" dirty="0">
              <a:solidFill>
                <a:srgbClr val="29323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643962" y="3310922"/>
            <a:ext cx="5671407" cy="100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4"/>
              </a:lnSpc>
              <a:spcBef>
                <a:spcPct val="0"/>
              </a:spcBef>
            </a:pPr>
            <a:endParaRPr lang="en-US" sz="1446" dirty="0">
              <a:solidFill>
                <a:srgbClr val="29323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024"/>
              </a:lnSpc>
              <a:spcBef>
                <a:spcPct val="0"/>
              </a:spcBef>
            </a:pPr>
            <a:endParaRPr lang="en-US" sz="1446" dirty="0">
              <a:solidFill>
                <a:srgbClr val="29323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024"/>
              </a:lnSpc>
              <a:spcBef>
                <a:spcPct val="0"/>
              </a:spcBef>
            </a:pPr>
            <a:endParaRPr lang="en-US" sz="1446" dirty="0">
              <a:solidFill>
                <a:srgbClr val="29323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024"/>
              </a:lnSpc>
              <a:spcBef>
                <a:spcPct val="0"/>
              </a:spcBef>
            </a:pPr>
            <a:endParaRPr lang="en-US" sz="1446" dirty="0">
              <a:solidFill>
                <a:srgbClr val="29323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838200" y="4224301"/>
            <a:ext cx="17145000" cy="6796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/>
              <a:t>Sharpening</a:t>
            </a:r>
            <a:endParaRPr lang="en-US" sz="3200" dirty="0"/>
          </a:p>
          <a:p>
            <a:r>
              <a:rPr lang="en-US" sz="3200" dirty="0"/>
              <a:t>Increased contrast and visibility of fine details in the fungal colonies.</a:t>
            </a:r>
          </a:p>
          <a:p>
            <a:endParaRPr lang="en-US" sz="3200" dirty="0"/>
          </a:p>
          <a:p>
            <a:r>
              <a:rPr lang="en-US" sz="3200" b="1" dirty="0"/>
              <a:t>Median Filter</a:t>
            </a:r>
            <a:r>
              <a:rPr lang="en-US" sz="3200" dirty="0"/>
              <a:t>:</a:t>
            </a:r>
          </a:p>
          <a:p>
            <a:r>
              <a:rPr lang="en-US" sz="3200" dirty="0"/>
              <a:t>Reduced noise, with preserved edges, resulting in a cleaner image.</a:t>
            </a:r>
          </a:p>
          <a:p>
            <a:endParaRPr lang="en-US" sz="3200" dirty="0"/>
          </a:p>
          <a:p>
            <a:r>
              <a:rPr lang="en-US" sz="3200" b="1" dirty="0"/>
              <a:t>Min Filter</a:t>
            </a:r>
            <a:r>
              <a:rPr lang="en-US" sz="3200" dirty="0"/>
              <a:t>:</a:t>
            </a:r>
          </a:p>
          <a:p>
            <a:r>
              <a:rPr lang="en-US" sz="3200" dirty="0"/>
              <a:t>Further noise reduction and better separation of closely spaced colonies.</a:t>
            </a:r>
          </a:p>
          <a:p>
            <a:endParaRPr lang="en-US" sz="3200" dirty="0"/>
          </a:p>
          <a:p>
            <a:r>
              <a:rPr lang="en-US" sz="3200" b="1" dirty="0"/>
              <a:t>Erosion</a:t>
            </a:r>
            <a:r>
              <a:rPr lang="en-US" sz="3200" dirty="0"/>
              <a:t>:</a:t>
            </a:r>
          </a:p>
          <a:p>
            <a:r>
              <a:rPr lang="en-US" sz="3200" dirty="0"/>
              <a:t>Smaller, separated fungal colonies with reduced noise and clearer boundaries.</a:t>
            </a:r>
          </a:p>
          <a:p>
            <a:endParaRPr lang="en-US" sz="3200" dirty="0"/>
          </a:p>
          <a:p>
            <a:endParaRPr lang="en-US" sz="3200" dirty="0"/>
          </a:p>
          <a:p>
            <a:pPr algn="l">
              <a:lnSpc>
                <a:spcPts val="2959"/>
              </a:lnSpc>
            </a:pPr>
            <a:endParaRPr lang="en-US" sz="3200" b="1" dirty="0">
              <a:solidFill>
                <a:schemeClr val="accent3">
                  <a:lumMod val="50000"/>
                </a:scheme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29069265-3F19-E144-10D9-D3BB2AE89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02192"/>
            <a:ext cx="19507200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     Image Cropping</a:t>
            </a:r>
            <a:endParaRPr lang="en-US" sz="3200" dirty="0"/>
          </a:p>
          <a:p>
            <a:r>
              <a:rPr lang="en-US" sz="3200" dirty="0"/>
              <a:t>     Focuses the analysis on the relevant region containing the bread slice and fungal growth and </a:t>
            </a:r>
          </a:p>
          <a:p>
            <a:r>
              <a:rPr lang="en-US" sz="3200" dirty="0"/>
              <a:t>     removes irrelevant parts of the image.</a:t>
            </a:r>
          </a:p>
        </p:txBody>
      </p:sp>
      <p:sp>
        <p:nvSpPr>
          <p:cNvPr id="78" name="Rectangle 8">
            <a:extLst>
              <a:ext uri="{FF2B5EF4-FFF2-40B4-BE49-F238E27FC236}">
                <a16:creationId xmlns:a16="http://schemas.microsoft.com/office/drawing/2014/main" id="{49E90793-EA25-F3E9-42A4-D30297C40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71521"/>
            <a:ext cx="1736584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Laplacian Filter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edges, making the boundaries of fungal colonies more prominent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Freeform 13">
            <a:extLst>
              <a:ext uri="{FF2B5EF4-FFF2-40B4-BE49-F238E27FC236}">
                <a16:creationId xmlns:a16="http://schemas.microsoft.com/office/drawing/2014/main" id="{64753FDE-159C-FCAE-E3CD-064E4A1FB28B}"/>
              </a:ext>
            </a:extLst>
          </p:cNvPr>
          <p:cNvSpPr/>
          <p:nvPr/>
        </p:nvSpPr>
        <p:spPr>
          <a:xfrm>
            <a:off x="13629602" y="-2307556"/>
            <a:ext cx="7048814" cy="7451056"/>
          </a:xfrm>
          <a:custGeom>
            <a:avLst/>
            <a:gdLst/>
            <a:ahLst/>
            <a:cxnLst/>
            <a:rect l="l" t="t" r="r" b="b"/>
            <a:pathLst>
              <a:path w="7048814" h="7451056">
                <a:moveTo>
                  <a:pt x="0" y="0"/>
                </a:moveTo>
                <a:lnTo>
                  <a:pt x="7048814" y="0"/>
                </a:lnTo>
                <a:lnTo>
                  <a:pt x="7048814" y="7451056"/>
                </a:lnTo>
                <a:lnTo>
                  <a:pt x="0" y="745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0" name="Freeform 10">
            <a:extLst>
              <a:ext uri="{FF2B5EF4-FFF2-40B4-BE49-F238E27FC236}">
                <a16:creationId xmlns:a16="http://schemas.microsoft.com/office/drawing/2014/main" id="{259AB2E6-91AB-CFFE-DE3C-844643AA3CE2}"/>
              </a:ext>
            </a:extLst>
          </p:cNvPr>
          <p:cNvSpPr/>
          <p:nvPr/>
        </p:nvSpPr>
        <p:spPr>
          <a:xfrm>
            <a:off x="14554200" y="7622410"/>
            <a:ext cx="3340175" cy="3185692"/>
          </a:xfrm>
          <a:custGeom>
            <a:avLst/>
            <a:gdLst/>
            <a:ahLst/>
            <a:cxnLst/>
            <a:rect l="l" t="t" r="r" b="b"/>
            <a:pathLst>
              <a:path w="3340175" h="3185692">
                <a:moveTo>
                  <a:pt x="0" y="0"/>
                </a:moveTo>
                <a:lnTo>
                  <a:pt x="3340175" y="0"/>
                </a:lnTo>
                <a:lnTo>
                  <a:pt x="3340175" y="3185692"/>
                </a:lnTo>
                <a:lnTo>
                  <a:pt x="0" y="318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3782" y="8036592"/>
            <a:ext cx="3127248" cy="3305705"/>
          </a:xfrm>
          <a:custGeom>
            <a:avLst/>
            <a:gdLst/>
            <a:ahLst/>
            <a:cxnLst/>
            <a:rect l="l" t="t" r="r" b="b"/>
            <a:pathLst>
              <a:path w="3127248" h="3305705">
                <a:moveTo>
                  <a:pt x="0" y="0"/>
                </a:moveTo>
                <a:lnTo>
                  <a:pt x="3127248" y="0"/>
                </a:lnTo>
                <a:lnTo>
                  <a:pt x="3127248" y="3305706"/>
                </a:lnTo>
                <a:lnTo>
                  <a:pt x="0" y="330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70251" y="1284493"/>
            <a:ext cx="7498074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6859" y="3549686"/>
            <a:ext cx="1233263" cy="103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3"/>
              </a:lnSpc>
            </a:pPr>
            <a:r>
              <a:rPr lang="en-US" sz="5745">
                <a:solidFill>
                  <a:srgbClr val="00878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4435" y="5195654"/>
            <a:ext cx="5873878" cy="95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5749" dirty="0">
                <a:solidFill>
                  <a:srgbClr val="00878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Pre-processing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6859" y="5042695"/>
            <a:ext cx="1233263" cy="103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3"/>
              </a:lnSpc>
            </a:pPr>
            <a:r>
              <a:rPr lang="en-US" sz="5745">
                <a:solidFill>
                  <a:srgbClr val="00878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8575" y="6734554"/>
            <a:ext cx="5398954" cy="200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5749" dirty="0">
                <a:solidFill>
                  <a:srgbClr val="00878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Segmentation</a:t>
            </a:r>
          </a:p>
          <a:p>
            <a:pPr algn="l">
              <a:lnSpc>
                <a:spcPts val="8049"/>
              </a:lnSpc>
            </a:pPr>
            <a:endParaRPr lang="en-US" sz="5749" dirty="0">
              <a:solidFill>
                <a:srgbClr val="00878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36859" y="6693967"/>
            <a:ext cx="1233263" cy="103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3"/>
              </a:lnSpc>
            </a:pPr>
            <a:r>
              <a:rPr lang="en-US" sz="5745" dirty="0">
                <a:solidFill>
                  <a:srgbClr val="00878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B54E-728A-4215-D0F5-1162C98FDFE0}"/>
              </a:ext>
            </a:extLst>
          </p:cNvPr>
          <p:cNvSpPr txBox="1"/>
          <p:nvPr/>
        </p:nvSpPr>
        <p:spPr>
          <a:xfrm>
            <a:off x="3368575" y="3488499"/>
            <a:ext cx="10056000" cy="1050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5400" dirty="0">
                <a:solidFill>
                  <a:srgbClr val="00878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Acquisition 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CE0D97EF-B9D9-C08E-767B-A5EFD95352C1}"/>
              </a:ext>
            </a:extLst>
          </p:cNvPr>
          <p:cNvSpPr txBox="1"/>
          <p:nvPr/>
        </p:nvSpPr>
        <p:spPr>
          <a:xfrm>
            <a:off x="2064343" y="8345239"/>
            <a:ext cx="1233263" cy="9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3"/>
              </a:lnSpc>
            </a:pPr>
            <a:r>
              <a:rPr lang="en-US" sz="5745" dirty="0">
                <a:solidFill>
                  <a:srgbClr val="00878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8380B-9118-CF4D-2BC2-9F31822659BE}"/>
              </a:ext>
            </a:extLst>
          </p:cNvPr>
          <p:cNvSpPr txBox="1"/>
          <p:nvPr/>
        </p:nvSpPr>
        <p:spPr>
          <a:xfrm>
            <a:off x="3396059" y="8302163"/>
            <a:ext cx="9802678" cy="1020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4800" dirty="0">
                <a:solidFill>
                  <a:srgbClr val="00878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 Analysis and Evaluation</a:t>
            </a: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865D4B1F-6D36-D90B-489A-2D98F9DF2CCA}"/>
              </a:ext>
            </a:extLst>
          </p:cNvPr>
          <p:cNvSpPr/>
          <p:nvPr/>
        </p:nvSpPr>
        <p:spPr>
          <a:xfrm>
            <a:off x="14016330" y="226187"/>
            <a:ext cx="4002837" cy="3262312"/>
          </a:xfrm>
          <a:custGeom>
            <a:avLst/>
            <a:gdLst/>
            <a:ahLst/>
            <a:cxnLst/>
            <a:rect l="l" t="t" r="r" b="b"/>
            <a:pathLst>
              <a:path w="4002837" h="3262312">
                <a:moveTo>
                  <a:pt x="0" y="0"/>
                </a:moveTo>
                <a:lnTo>
                  <a:pt x="4002837" y="0"/>
                </a:lnTo>
                <a:lnTo>
                  <a:pt x="4002837" y="3262312"/>
                </a:lnTo>
                <a:lnTo>
                  <a:pt x="0" y="3262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FE0BA76C-5FF4-B6B2-076F-48A28E3C731D}"/>
              </a:ext>
            </a:extLst>
          </p:cNvPr>
          <p:cNvSpPr/>
          <p:nvPr/>
        </p:nvSpPr>
        <p:spPr>
          <a:xfrm>
            <a:off x="10039031" y="3201581"/>
            <a:ext cx="3936654" cy="4947960"/>
          </a:xfrm>
          <a:custGeom>
            <a:avLst/>
            <a:gdLst/>
            <a:ahLst/>
            <a:cxnLst/>
            <a:rect l="l" t="t" r="r" b="b"/>
            <a:pathLst>
              <a:path w="2211268" h="1435491">
                <a:moveTo>
                  <a:pt x="0" y="0"/>
                </a:moveTo>
                <a:lnTo>
                  <a:pt x="2211268" y="0"/>
                </a:lnTo>
                <a:lnTo>
                  <a:pt x="2211268" y="1435492"/>
                </a:lnTo>
                <a:lnTo>
                  <a:pt x="0" y="143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F04CBF12-AE93-6ACD-1AB5-F6A8A535B4AA}"/>
              </a:ext>
            </a:extLst>
          </p:cNvPr>
          <p:cNvSpPr/>
          <p:nvPr/>
        </p:nvSpPr>
        <p:spPr>
          <a:xfrm>
            <a:off x="405569" y="517153"/>
            <a:ext cx="1644847" cy="1815004"/>
          </a:xfrm>
          <a:custGeom>
            <a:avLst/>
            <a:gdLst/>
            <a:ahLst/>
            <a:cxnLst/>
            <a:rect l="l" t="t" r="r" b="b"/>
            <a:pathLst>
              <a:path w="1644847" h="1815004">
                <a:moveTo>
                  <a:pt x="0" y="0"/>
                </a:moveTo>
                <a:lnTo>
                  <a:pt x="1644847" y="0"/>
                </a:lnTo>
                <a:lnTo>
                  <a:pt x="1644847" y="1815004"/>
                </a:lnTo>
                <a:lnTo>
                  <a:pt x="0" y="1815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4EEDFF14-E3B5-5480-43A3-9B38200BB903}"/>
              </a:ext>
            </a:extLst>
          </p:cNvPr>
          <p:cNvSpPr/>
          <p:nvPr/>
        </p:nvSpPr>
        <p:spPr>
          <a:xfrm>
            <a:off x="14325602" y="7124700"/>
            <a:ext cx="3168706" cy="3010908"/>
          </a:xfrm>
          <a:custGeom>
            <a:avLst/>
            <a:gdLst/>
            <a:ahLst/>
            <a:cxnLst/>
            <a:rect l="l" t="t" r="r" b="b"/>
            <a:pathLst>
              <a:path w="1476559" h="1629306">
                <a:moveTo>
                  <a:pt x="0" y="0"/>
                </a:moveTo>
                <a:lnTo>
                  <a:pt x="1476559" y="0"/>
                </a:lnTo>
                <a:lnTo>
                  <a:pt x="1476559" y="1629306"/>
                </a:lnTo>
                <a:lnTo>
                  <a:pt x="0" y="1629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25161E76-CF87-A191-42E3-E2A9DA308F14}"/>
              </a:ext>
            </a:extLst>
          </p:cNvPr>
          <p:cNvSpPr/>
          <p:nvPr/>
        </p:nvSpPr>
        <p:spPr>
          <a:xfrm>
            <a:off x="14325601" y="4152900"/>
            <a:ext cx="2340378" cy="2736128"/>
          </a:xfrm>
          <a:custGeom>
            <a:avLst/>
            <a:gdLst/>
            <a:ahLst/>
            <a:cxnLst/>
            <a:rect l="l" t="t" r="r" b="b"/>
            <a:pathLst>
              <a:path w="1762413" h="1630232">
                <a:moveTo>
                  <a:pt x="0" y="0"/>
                </a:moveTo>
                <a:lnTo>
                  <a:pt x="1762414" y="0"/>
                </a:lnTo>
                <a:lnTo>
                  <a:pt x="1762414" y="1630233"/>
                </a:lnTo>
                <a:lnTo>
                  <a:pt x="0" y="1630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742" y="6608759"/>
            <a:ext cx="3340175" cy="3185692"/>
          </a:xfrm>
          <a:custGeom>
            <a:avLst/>
            <a:gdLst/>
            <a:ahLst/>
            <a:cxnLst/>
            <a:rect l="l" t="t" r="r" b="b"/>
            <a:pathLst>
              <a:path w="3340175" h="3185692">
                <a:moveTo>
                  <a:pt x="0" y="0"/>
                </a:moveTo>
                <a:lnTo>
                  <a:pt x="3340174" y="0"/>
                </a:lnTo>
                <a:lnTo>
                  <a:pt x="3340174" y="3185692"/>
                </a:lnTo>
                <a:lnTo>
                  <a:pt x="0" y="318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12166" y="2835944"/>
            <a:ext cx="7048814" cy="7451056"/>
          </a:xfrm>
          <a:custGeom>
            <a:avLst/>
            <a:gdLst/>
            <a:ahLst/>
            <a:cxnLst/>
            <a:rect l="l" t="t" r="r" b="b"/>
            <a:pathLst>
              <a:path w="7048814" h="7451056">
                <a:moveTo>
                  <a:pt x="0" y="0"/>
                </a:moveTo>
                <a:lnTo>
                  <a:pt x="7048813" y="0"/>
                </a:lnTo>
                <a:lnTo>
                  <a:pt x="7048813" y="7451056"/>
                </a:lnTo>
                <a:lnTo>
                  <a:pt x="0" y="7451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38175" cap="sq">
              <a:solidFill>
                <a:srgbClr val="568CC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44184" y="2635919"/>
            <a:ext cx="8039390" cy="1228661"/>
            <a:chOff x="0" y="0"/>
            <a:chExt cx="265916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90550" y="685800"/>
            <a:ext cx="17147947" cy="168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2"/>
              </a:lnSpc>
            </a:pPr>
            <a:r>
              <a:rPr lang="en-US" sz="9344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Challenges       Overcomes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202624" y="2635919"/>
            <a:ext cx="8039390" cy="1228661"/>
            <a:chOff x="0" y="0"/>
            <a:chExt cx="265916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5134" y="4000564"/>
            <a:ext cx="8039390" cy="1228661"/>
            <a:chOff x="0" y="0"/>
            <a:chExt cx="265916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9202624" y="4000564"/>
            <a:ext cx="8039390" cy="1228661"/>
            <a:chOff x="0" y="0"/>
            <a:chExt cx="265916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44184" y="5362575"/>
            <a:ext cx="8039390" cy="1228661"/>
            <a:chOff x="0" y="0"/>
            <a:chExt cx="265916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9202624" y="5362575"/>
            <a:ext cx="8039390" cy="1228661"/>
            <a:chOff x="0" y="0"/>
            <a:chExt cx="265916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4184" y="6724586"/>
            <a:ext cx="8039390" cy="1228661"/>
            <a:chOff x="0" y="0"/>
            <a:chExt cx="265916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9202624" y="6724586"/>
            <a:ext cx="8039390" cy="1228661"/>
            <a:chOff x="0" y="0"/>
            <a:chExt cx="265916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44184" y="8086598"/>
            <a:ext cx="8039390" cy="1228661"/>
            <a:chOff x="0" y="0"/>
            <a:chExt cx="2659160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9202624" y="8086598"/>
            <a:ext cx="8039390" cy="1228661"/>
            <a:chOff x="0" y="0"/>
            <a:chExt cx="265916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659161" cy="406400"/>
            </a:xfrm>
            <a:custGeom>
              <a:avLst/>
              <a:gdLst/>
              <a:ahLst/>
              <a:cxnLst/>
              <a:rect l="l" t="t" r="r" b="b"/>
              <a:pathLst>
                <a:path w="2659161" h="406400">
                  <a:moveTo>
                    <a:pt x="0" y="0"/>
                  </a:moveTo>
                  <a:lnTo>
                    <a:pt x="2455961" y="0"/>
                  </a:lnTo>
                  <a:lnTo>
                    <a:pt x="2659161" y="203200"/>
                  </a:lnTo>
                  <a:lnTo>
                    <a:pt x="245596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77800" y="-38100"/>
              <a:ext cx="2405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152829" y="3069593"/>
            <a:ext cx="6191746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Maintaining proper light exposure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87538" y="2902905"/>
            <a:ext cx="707903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Used a light stand to avoid shadows while 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capture images.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152829" y="4229100"/>
            <a:ext cx="619174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Ensuring the same positioning of bread slices in photographs.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52829" y="5553075"/>
            <a:ext cx="6191746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Handling and organizing of images captured over the experiment period.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152829" y="6924611"/>
            <a:ext cx="6191746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Dealing with noise in images that can obscure or distort fungal features.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152829" y="8087305"/>
            <a:ext cx="619174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Determining the optimal frequency and timing for image capture to accurately document growth.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9887538" y="4220146"/>
            <a:ext cx="6556984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Maintained a proper photography setup. </a:t>
            </a:r>
          </a:p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Used a tripod to ensure consistent position.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811338" y="5534596"/>
            <a:ext cx="713618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Compared the captured images and chose the proper image for our coming implements.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39913" y="6934136"/>
            <a:ext cx="6604609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Apply image preprocessing techniques such as noise reduction filters.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9839913" y="8287330"/>
            <a:ext cx="6819554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Establish a consistent schedule for image capture, such as two times daily. 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endParaRPr lang="en-US" sz="2250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86122" y="-1538646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6"/>
                </a:lnTo>
                <a:lnTo>
                  <a:pt x="0" y="4480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81915" y="7703545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13452">
            <a:off x="14007231" y="701797"/>
            <a:ext cx="2420910" cy="801926"/>
          </a:xfrm>
          <a:custGeom>
            <a:avLst/>
            <a:gdLst/>
            <a:ahLst/>
            <a:cxnLst/>
            <a:rect l="l" t="t" r="r" b="b"/>
            <a:pathLst>
              <a:path w="2420910" h="801926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70388" y="5331516"/>
            <a:ext cx="2910380" cy="46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98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48890" y="5331516"/>
            <a:ext cx="2910380" cy="46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98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40952" y="5331516"/>
            <a:ext cx="2910380" cy="46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98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47983" y="5331516"/>
            <a:ext cx="2910380" cy="46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98" dirty="0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 04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BADF74B-10CC-CA38-4BA4-47BBAA23E3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" t="6360" r="12766" b="56202"/>
          <a:stretch/>
        </p:blipFill>
        <p:spPr>
          <a:xfrm>
            <a:off x="1929637" y="1283796"/>
            <a:ext cx="14137626" cy="84317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0353" y="-114124"/>
            <a:ext cx="9768654" cy="2295470"/>
            <a:chOff x="0" y="-38100"/>
            <a:chExt cx="2495922" cy="766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5922" cy="496063"/>
            </a:xfrm>
            <a:custGeom>
              <a:avLst/>
              <a:gdLst/>
              <a:ahLst/>
              <a:cxnLst/>
              <a:rect l="l" t="t" r="r" b="b"/>
              <a:pathLst>
                <a:path w="2495922" h="728235">
                  <a:moveTo>
                    <a:pt x="7133" y="0"/>
                  </a:moveTo>
                  <a:lnTo>
                    <a:pt x="2488790" y="0"/>
                  </a:lnTo>
                  <a:cubicBezTo>
                    <a:pt x="2492729" y="0"/>
                    <a:pt x="2495922" y="3193"/>
                    <a:pt x="2495922" y="7133"/>
                  </a:cubicBezTo>
                  <a:lnTo>
                    <a:pt x="2495922" y="721102"/>
                  </a:lnTo>
                  <a:cubicBezTo>
                    <a:pt x="2495922" y="725042"/>
                    <a:pt x="2492729" y="728235"/>
                    <a:pt x="2488790" y="728235"/>
                  </a:cubicBezTo>
                  <a:lnTo>
                    <a:pt x="7133" y="728235"/>
                  </a:lnTo>
                  <a:cubicBezTo>
                    <a:pt x="3193" y="728235"/>
                    <a:pt x="0" y="725042"/>
                    <a:pt x="0" y="721102"/>
                  </a:cubicBezTo>
                  <a:lnTo>
                    <a:pt x="0" y="7133"/>
                  </a:lnTo>
                  <a:cubicBezTo>
                    <a:pt x="0" y="3193"/>
                    <a:pt x="3193" y="0"/>
                    <a:pt x="7133" y="0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95922" cy="7663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256723" y="4411338"/>
            <a:ext cx="4005900" cy="3823479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4F4F4"/>
          </a:solidFill>
        </p:spPr>
      </p:sp>
      <p:sp>
        <p:nvSpPr>
          <p:cNvPr id="16" name="Freeform 16"/>
          <p:cNvSpPr/>
          <p:nvPr/>
        </p:nvSpPr>
        <p:spPr>
          <a:xfrm>
            <a:off x="15325837" y="-2448193"/>
            <a:ext cx="4442431" cy="4901993"/>
          </a:xfrm>
          <a:custGeom>
            <a:avLst/>
            <a:gdLst/>
            <a:ahLst/>
            <a:cxnLst/>
            <a:rect l="l" t="t" r="r" b="b"/>
            <a:pathLst>
              <a:path w="4442431" h="4901993">
                <a:moveTo>
                  <a:pt x="0" y="0"/>
                </a:moveTo>
                <a:lnTo>
                  <a:pt x="4442432" y="0"/>
                </a:lnTo>
                <a:lnTo>
                  <a:pt x="4442432" y="4901993"/>
                </a:lnTo>
                <a:lnTo>
                  <a:pt x="0" y="4901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223274">
            <a:off x="14769926" y="889513"/>
            <a:ext cx="1111824" cy="1028437"/>
          </a:xfrm>
          <a:custGeom>
            <a:avLst/>
            <a:gdLst/>
            <a:ahLst/>
            <a:cxnLst/>
            <a:rect l="l" t="t" r="r" b="b"/>
            <a:pathLst>
              <a:path w="1111824" h="1028437">
                <a:moveTo>
                  <a:pt x="0" y="0"/>
                </a:moveTo>
                <a:lnTo>
                  <a:pt x="1111823" y="0"/>
                </a:lnTo>
                <a:lnTo>
                  <a:pt x="1111823" y="1028437"/>
                </a:lnTo>
                <a:lnTo>
                  <a:pt x="0" y="102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1551889" y="-1295818"/>
            <a:ext cx="3519143" cy="2868101"/>
          </a:xfrm>
          <a:custGeom>
            <a:avLst/>
            <a:gdLst/>
            <a:ahLst/>
            <a:cxnLst/>
            <a:rect l="l" t="t" r="r" b="b"/>
            <a:pathLst>
              <a:path w="3519143" h="2868101">
                <a:moveTo>
                  <a:pt x="0" y="0"/>
                </a:moveTo>
                <a:lnTo>
                  <a:pt x="3519143" y="0"/>
                </a:lnTo>
                <a:lnTo>
                  <a:pt x="3519143" y="2868101"/>
                </a:lnTo>
                <a:lnTo>
                  <a:pt x="0" y="2868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4479898" y="109483"/>
            <a:ext cx="8624038" cy="121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5"/>
              </a:lnSpc>
            </a:pPr>
            <a:r>
              <a:rPr lang="en-US" sz="7161" spc="164" dirty="0">
                <a:solidFill>
                  <a:srgbClr val="F4F4F4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TEAM RHIZOPUS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076447" y="4411338"/>
            <a:ext cx="4005900" cy="3823479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F4F4F4"/>
          </a:solidFill>
        </p:spPr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8F9D20F-B658-3E09-60E0-F299629E5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89" y="1664878"/>
            <a:ext cx="3439120" cy="34786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350F2B-3741-B6BF-1EEE-ABF8066840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16" y="1664878"/>
            <a:ext cx="3413088" cy="35368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72FA23-2729-157D-A972-D6800AFFD1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89" y="5945834"/>
            <a:ext cx="3439120" cy="37038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710FFE9-E5E3-1431-C1D3-7F7305EEE9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6" t="12849" r="27455" b="43333"/>
          <a:stretch/>
        </p:blipFill>
        <p:spPr>
          <a:xfrm>
            <a:off x="10883408" y="1664878"/>
            <a:ext cx="3642415" cy="35368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0D930CE-B49A-594D-1851-E0C892E8A7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6" t="6530" r="23203" b="50000"/>
          <a:stretch/>
        </p:blipFill>
        <p:spPr>
          <a:xfrm>
            <a:off x="6187517" y="5945834"/>
            <a:ext cx="3413087" cy="37038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E107DD-1D6C-738B-5E5A-4DAC05F691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1" t="4622" b="24790"/>
          <a:stretch/>
        </p:blipFill>
        <p:spPr>
          <a:xfrm>
            <a:off x="10883409" y="5945834"/>
            <a:ext cx="3642414" cy="37038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D92FD2-F9E8-6C58-A099-E54E0EBC55BA}"/>
              </a:ext>
            </a:extLst>
          </p:cNvPr>
          <p:cNvSpPr txBox="1"/>
          <p:nvPr/>
        </p:nvSpPr>
        <p:spPr>
          <a:xfrm>
            <a:off x="1895614" y="5211396"/>
            <a:ext cx="2620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Inthuja.S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B66577-8652-E79B-4967-B7B316F6760E}"/>
              </a:ext>
            </a:extLst>
          </p:cNvPr>
          <p:cNvSpPr txBox="1"/>
          <p:nvPr/>
        </p:nvSpPr>
        <p:spPr>
          <a:xfrm>
            <a:off x="6909225" y="519719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Sivalojan.S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EB5C3D-837A-0467-BA38-A78B16E56873}"/>
              </a:ext>
            </a:extLst>
          </p:cNvPr>
          <p:cNvSpPr txBox="1"/>
          <p:nvPr/>
        </p:nvSpPr>
        <p:spPr>
          <a:xfrm>
            <a:off x="11658599" y="5211396"/>
            <a:ext cx="28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M.S.F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Nazeeha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7122A6-CC37-1295-AEB2-F450EB4D0401}"/>
              </a:ext>
            </a:extLst>
          </p:cNvPr>
          <p:cNvSpPr txBox="1"/>
          <p:nvPr/>
        </p:nvSpPr>
        <p:spPr>
          <a:xfrm>
            <a:off x="1834637" y="9763780"/>
            <a:ext cx="28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M.N.M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Haflullah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E71807-9E25-3129-2ECD-C08FC4BA9C1D}"/>
              </a:ext>
            </a:extLst>
          </p:cNvPr>
          <p:cNvSpPr txBox="1"/>
          <p:nvPr/>
        </p:nvSpPr>
        <p:spPr>
          <a:xfrm>
            <a:off x="6460448" y="9669643"/>
            <a:ext cx="28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M.R.M Shimer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9E3FD5-B241-335F-8D8B-1BCF62C985D3}"/>
              </a:ext>
            </a:extLst>
          </p:cNvPr>
          <p:cNvSpPr txBox="1"/>
          <p:nvPr/>
        </p:nvSpPr>
        <p:spPr>
          <a:xfrm>
            <a:off x="11271003" y="9695067"/>
            <a:ext cx="286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M.N.M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Asmath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3962400" y="3162300"/>
            <a:ext cx="9829800" cy="3505200"/>
            <a:chOff x="0" y="0"/>
            <a:chExt cx="1566733" cy="3620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6733" cy="362018"/>
            </a:xfrm>
            <a:custGeom>
              <a:avLst/>
              <a:gdLst/>
              <a:ahLst/>
              <a:cxnLst/>
              <a:rect l="l" t="t" r="r" b="b"/>
              <a:pathLst>
                <a:path w="1566733" h="362018">
                  <a:moveTo>
                    <a:pt x="13903" y="0"/>
                  </a:moveTo>
                  <a:lnTo>
                    <a:pt x="1552831" y="0"/>
                  </a:lnTo>
                  <a:cubicBezTo>
                    <a:pt x="1556518" y="0"/>
                    <a:pt x="1560054" y="1465"/>
                    <a:pt x="1562661" y="4072"/>
                  </a:cubicBezTo>
                  <a:cubicBezTo>
                    <a:pt x="1565269" y="6679"/>
                    <a:pt x="1566733" y="10215"/>
                    <a:pt x="1566733" y="13903"/>
                  </a:cubicBezTo>
                  <a:lnTo>
                    <a:pt x="1566733" y="348115"/>
                  </a:lnTo>
                  <a:cubicBezTo>
                    <a:pt x="1566733" y="355793"/>
                    <a:pt x="1560509" y="362018"/>
                    <a:pt x="1552831" y="362018"/>
                  </a:cubicBezTo>
                  <a:lnTo>
                    <a:pt x="13903" y="362018"/>
                  </a:lnTo>
                  <a:cubicBezTo>
                    <a:pt x="6224" y="362018"/>
                    <a:pt x="0" y="355793"/>
                    <a:pt x="0" y="348115"/>
                  </a:cubicBezTo>
                  <a:lnTo>
                    <a:pt x="0" y="13903"/>
                  </a:lnTo>
                  <a:cubicBezTo>
                    <a:pt x="0" y="6224"/>
                    <a:pt x="6224" y="0"/>
                    <a:pt x="13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062C6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23825"/>
              <a:ext cx="1566733" cy="485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5062C6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236"/>
            <a:ext cx="12764728" cy="10535209"/>
            <a:chOff x="0" y="0"/>
            <a:chExt cx="3361904" cy="27747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1904" cy="2774705"/>
            </a:xfrm>
            <a:custGeom>
              <a:avLst/>
              <a:gdLst/>
              <a:ahLst/>
              <a:cxnLst/>
              <a:rect l="l" t="t" r="r" b="b"/>
              <a:pathLst>
                <a:path w="3361904" h="2774705">
                  <a:moveTo>
                    <a:pt x="0" y="0"/>
                  </a:moveTo>
                  <a:lnTo>
                    <a:pt x="3361904" y="0"/>
                  </a:lnTo>
                  <a:lnTo>
                    <a:pt x="3361904" y="2774705"/>
                  </a:lnTo>
                  <a:lnTo>
                    <a:pt x="0" y="2774705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61904" cy="2812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28884" y="2193009"/>
            <a:ext cx="6271687" cy="6271662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745357" y="7570399"/>
            <a:ext cx="1369365" cy="1266663"/>
          </a:xfrm>
          <a:custGeom>
            <a:avLst/>
            <a:gdLst/>
            <a:ahLst/>
            <a:cxnLst/>
            <a:rect l="l" t="t" r="r" b="b"/>
            <a:pathLst>
              <a:path w="1369365" h="1266663">
                <a:moveTo>
                  <a:pt x="0" y="0"/>
                </a:moveTo>
                <a:lnTo>
                  <a:pt x="1369365" y="0"/>
                </a:lnTo>
                <a:lnTo>
                  <a:pt x="1369365" y="1266663"/>
                </a:lnTo>
                <a:lnTo>
                  <a:pt x="0" y="126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65407" y="7907022"/>
            <a:ext cx="4282820" cy="4084740"/>
          </a:xfrm>
          <a:custGeom>
            <a:avLst/>
            <a:gdLst/>
            <a:ahLst/>
            <a:cxnLst/>
            <a:rect l="l" t="t" r="r" b="b"/>
            <a:pathLst>
              <a:path w="4282820" h="4084740">
                <a:moveTo>
                  <a:pt x="0" y="0"/>
                </a:moveTo>
                <a:lnTo>
                  <a:pt x="4282821" y="0"/>
                </a:lnTo>
                <a:lnTo>
                  <a:pt x="4282821" y="4084740"/>
                </a:lnTo>
                <a:lnTo>
                  <a:pt x="0" y="408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816909">
            <a:off x="10982912" y="-80654"/>
            <a:ext cx="3695456" cy="2398984"/>
          </a:xfrm>
          <a:custGeom>
            <a:avLst/>
            <a:gdLst/>
            <a:ahLst/>
            <a:cxnLst/>
            <a:rect l="l" t="t" r="r" b="b"/>
            <a:pathLst>
              <a:path w="3695456" h="2398984">
                <a:moveTo>
                  <a:pt x="0" y="0"/>
                </a:moveTo>
                <a:lnTo>
                  <a:pt x="3695456" y="0"/>
                </a:lnTo>
                <a:lnTo>
                  <a:pt x="3695456" y="2398984"/>
                </a:lnTo>
                <a:lnTo>
                  <a:pt x="0" y="2398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1457" y="1462087"/>
            <a:ext cx="8528718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29323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5164" y="3703638"/>
            <a:ext cx="890883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Importance of fungi colony analysis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055462" y="-1216988"/>
            <a:ext cx="6624661" cy="5399099"/>
          </a:xfrm>
          <a:custGeom>
            <a:avLst/>
            <a:gdLst/>
            <a:ahLst/>
            <a:cxnLst/>
            <a:rect l="l" t="t" r="r" b="b"/>
            <a:pathLst>
              <a:path w="6624661" h="5399099">
                <a:moveTo>
                  <a:pt x="0" y="0"/>
                </a:moveTo>
                <a:lnTo>
                  <a:pt x="6624661" y="0"/>
                </a:lnTo>
                <a:lnTo>
                  <a:pt x="6624661" y="5399099"/>
                </a:lnTo>
                <a:lnTo>
                  <a:pt x="0" y="53990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30958" y="4278313"/>
            <a:ext cx="6954955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Book Antiqua" panose="02040602050305030304" pitchFamily="18" charset="0"/>
                <a:ea typeface="Open Sans Light"/>
                <a:cs typeface="Open Sans Light"/>
                <a:sym typeface="Open Sans Light"/>
              </a:rPr>
              <a:t>Food Safety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Book Antiqua" panose="02040602050305030304" pitchFamily="18" charset="0"/>
                <a:ea typeface="Open Sans Light"/>
                <a:cs typeface="Open Sans Light"/>
                <a:sym typeface="Open Sans Light"/>
              </a:rPr>
              <a:t>Pharmaceuticals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FFFFF"/>
                </a:solidFill>
                <a:latin typeface="Book Antiqua" panose="02040602050305030304" pitchFamily="18" charset="0"/>
                <a:ea typeface="Open Sans Light"/>
                <a:cs typeface="Open Sans Light"/>
                <a:sym typeface="Open Sans Light"/>
              </a:rPr>
              <a:t>Biological Research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5164" y="6660835"/>
            <a:ext cx="8908836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Objectives of the image pre-processing model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EA638-A7C4-B8DF-0A71-B81B6AB4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0500"/>
            <a:ext cx="4090070" cy="9753600"/>
          </a:xfrm>
          <a:prstGeom prst="rect">
            <a:avLst/>
          </a:prstGeom>
        </p:spPr>
      </p:pic>
      <p:sp>
        <p:nvSpPr>
          <p:cNvPr id="4" name="Freeform 5">
            <a:extLst>
              <a:ext uri="{FF2B5EF4-FFF2-40B4-BE49-F238E27FC236}">
                <a16:creationId xmlns:a16="http://schemas.microsoft.com/office/drawing/2014/main" id="{149EBEA7-BCCE-60A3-F99D-5C603E916DE5}"/>
              </a:ext>
            </a:extLst>
          </p:cNvPr>
          <p:cNvSpPr/>
          <p:nvPr/>
        </p:nvSpPr>
        <p:spPr>
          <a:xfrm>
            <a:off x="14912936" y="7342192"/>
            <a:ext cx="5033871" cy="4989825"/>
          </a:xfrm>
          <a:custGeom>
            <a:avLst/>
            <a:gdLst/>
            <a:ahLst/>
            <a:cxnLst/>
            <a:rect l="l" t="t" r="r" b="b"/>
            <a:pathLst>
              <a:path w="5033871" h="4989825">
                <a:moveTo>
                  <a:pt x="0" y="0"/>
                </a:moveTo>
                <a:lnTo>
                  <a:pt x="5033871" y="0"/>
                </a:lnTo>
                <a:lnTo>
                  <a:pt x="5033871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ADF5417-5601-47B8-850C-E25BE98045BE}"/>
              </a:ext>
            </a:extLst>
          </p:cNvPr>
          <p:cNvSpPr/>
          <p:nvPr/>
        </p:nvSpPr>
        <p:spPr>
          <a:xfrm>
            <a:off x="15065336" y="7494592"/>
            <a:ext cx="5033871" cy="4989825"/>
          </a:xfrm>
          <a:custGeom>
            <a:avLst/>
            <a:gdLst/>
            <a:ahLst/>
            <a:cxnLst/>
            <a:rect l="l" t="t" r="r" b="b"/>
            <a:pathLst>
              <a:path w="5033871" h="4989825">
                <a:moveTo>
                  <a:pt x="0" y="0"/>
                </a:moveTo>
                <a:lnTo>
                  <a:pt x="5033871" y="0"/>
                </a:lnTo>
                <a:lnTo>
                  <a:pt x="5033871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74EB0722-FE6D-2B15-4E31-DFEEC63A60DD}"/>
              </a:ext>
            </a:extLst>
          </p:cNvPr>
          <p:cNvSpPr/>
          <p:nvPr/>
        </p:nvSpPr>
        <p:spPr>
          <a:xfrm>
            <a:off x="15055462" y="-1216988"/>
            <a:ext cx="6624661" cy="5399099"/>
          </a:xfrm>
          <a:custGeom>
            <a:avLst/>
            <a:gdLst/>
            <a:ahLst/>
            <a:cxnLst/>
            <a:rect l="l" t="t" r="r" b="b"/>
            <a:pathLst>
              <a:path w="6624661" h="5399099">
                <a:moveTo>
                  <a:pt x="0" y="0"/>
                </a:moveTo>
                <a:lnTo>
                  <a:pt x="6624661" y="0"/>
                </a:lnTo>
                <a:lnTo>
                  <a:pt x="6624661" y="5399099"/>
                </a:lnTo>
                <a:lnTo>
                  <a:pt x="0" y="539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E5261E4B-2473-3619-D222-75822EAA4CDE}"/>
              </a:ext>
            </a:extLst>
          </p:cNvPr>
          <p:cNvSpPr/>
          <p:nvPr/>
        </p:nvSpPr>
        <p:spPr>
          <a:xfrm>
            <a:off x="-2568689" y="-3262960"/>
            <a:ext cx="7194779" cy="7131825"/>
          </a:xfrm>
          <a:custGeom>
            <a:avLst/>
            <a:gdLst/>
            <a:ahLst/>
            <a:cxnLst/>
            <a:rect l="l" t="t" r="r" b="b"/>
            <a:pathLst>
              <a:path w="7194779" h="7131825">
                <a:moveTo>
                  <a:pt x="0" y="0"/>
                </a:moveTo>
                <a:lnTo>
                  <a:pt x="7194778" y="0"/>
                </a:lnTo>
                <a:lnTo>
                  <a:pt x="7194778" y="7131824"/>
                </a:lnTo>
                <a:lnTo>
                  <a:pt x="0" y="7131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/>
            </a:stretch>
          </a:blipFill>
        </p:spPr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0306EA3F-909D-B105-112F-5022BDDFFECF}"/>
              </a:ext>
            </a:extLst>
          </p:cNvPr>
          <p:cNvSpPr/>
          <p:nvPr/>
        </p:nvSpPr>
        <p:spPr>
          <a:xfrm rot="-9346744">
            <a:off x="9432286" y="2479755"/>
            <a:ext cx="5978711" cy="2150653"/>
          </a:xfrm>
          <a:custGeom>
            <a:avLst/>
            <a:gdLst/>
            <a:ahLst/>
            <a:cxnLst/>
            <a:rect l="l" t="t" r="r" b="b"/>
            <a:pathLst>
              <a:path w="5978711" h="2150653">
                <a:moveTo>
                  <a:pt x="0" y="0"/>
                </a:moveTo>
                <a:lnTo>
                  <a:pt x="5978711" y="0"/>
                </a:lnTo>
                <a:lnTo>
                  <a:pt x="5978711" y="2150653"/>
                </a:lnTo>
                <a:lnTo>
                  <a:pt x="0" y="2150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-8594"/>
            </a:stretch>
          </a:blipFill>
        </p:spPr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85573948-FA5C-A0D1-49EB-EF19D5A69B23}"/>
              </a:ext>
            </a:extLst>
          </p:cNvPr>
          <p:cNvSpPr/>
          <p:nvPr/>
        </p:nvSpPr>
        <p:spPr>
          <a:xfrm>
            <a:off x="381000" y="7336380"/>
            <a:ext cx="2568690" cy="2514600"/>
          </a:xfrm>
          <a:custGeom>
            <a:avLst/>
            <a:gdLst/>
            <a:ahLst/>
            <a:cxnLst/>
            <a:rect l="l" t="t" r="r" b="b"/>
            <a:pathLst>
              <a:path w="1664728" h="1836942">
                <a:moveTo>
                  <a:pt x="0" y="0"/>
                </a:moveTo>
                <a:lnTo>
                  <a:pt x="1664728" y="0"/>
                </a:lnTo>
                <a:lnTo>
                  <a:pt x="1664728" y="1836942"/>
                </a:lnTo>
                <a:lnTo>
                  <a:pt x="0" y="1836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2055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44236" y="1547944"/>
            <a:ext cx="8805464" cy="1820268"/>
            <a:chOff x="0" y="0"/>
            <a:chExt cx="2605201" cy="538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05201" cy="538548"/>
            </a:xfrm>
            <a:custGeom>
              <a:avLst/>
              <a:gdLst/>
              <a:ahLst/>
              <a:cxnLst/>
              <a:rect l="l" t="t" r="r" b="b"/>
              <a:pathLst>
                <a:path w="2605201" h="538548">
                  <a:moveTo>
                    <a:pt x="14067" y="0"/>
                  </a:moveTo>
                  <a:lnTo>
                    <a:pt x="2591134" y="0"/>
                  </a:lnTo>
                  <a:cubicBezTo>
                    <a:pt x="2594865" y="0"/>
                    <a:pt x="2598443" y="1482"/>
                    <a:pt x="2601081" y="4120"/>
                  </a:cubicBezTo>
                  <a:cubicBezTo>
                    <a:pt x="2603719" y="6758"/>
                    <a:pt x="2605201" y="10337"/>
                    <a:pt x="2605201" y="14067"/>
                  </a:cubicBezTo>
                  <a:lnTo>
                    <a:pt x="2605201" y="524480"/>
                  </a:lnTo>
                  <a:cubicBezTo>
                    <a:pt x="2605201" y="528211"/>
                    <a:pt x="2603719" y="531789"/>
                    <a:pt x="2601081" y="534428"/>
                  </a:cubicBezTo>
                  <a:cubicBezTo>
                    <a:pt x="2598443" y="537066"/>
                    <a:pt x="2594865" y="538548"/>
                    <a:pt x="2591134" y="538548"/>
                  </a:cubicBezTo>
                  <a:lnTo>
                    <a:pt x="14067" y="538548"/>
                  </a:lnTo>
                  <a:cubicBezTo>
                    <a:pt x="10337" y="538548"/>
                    <a:pt x="6758" y="537066"/>
                    <a:pt x="4120" y="534428"/>
                  </a:cubicBezTo>
                  <a:cubicBezTo>
                    <a:pt x="1482" y="531789"/>
                    <a:pt x="0" y="528211"/>
                    <a:pt x="0" y="524480"/>
                  </a:cubicBezTo>
                  <a:lnTo>
                    <a:pt x="0" y="14067"/>
                  </a:lnTo>
                  <a:cubicBezTo>
                    <a:pt x="0" y="10337"/>
                    <a:pt x="1482" y="6758"/>
                    <a:pt x="4120" y="4120"/>
                  </a:cubicBezTo>
                  <a:cubicBezTo>
                    <a:pt x="6758" y="1482"/>
                    <a:pt x="10337" y="0"/>
                    <a:pt x="14067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05201" cy="5766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910618" y="1103579"/>
            <a:ext cx="2597990" cy="2587842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7956" r="-2795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829093" y="4258960"/>
            <a:ext cx="8820607" cy="1810667"/>
            <a:chOff x="0" y="0"/>
            <a:chExt cx="2609682" cy="5357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09682" cy="535708"/>
            </a:xfrm>
            <a:custGeom>
              <a:avLst/>
              <a:gdLst/>
              <a:ahLst/>
              <a:cxnLst/>
              <a:rect l="l" t="t" r="r" b="b"/>
              <a:pathLst>
                <a:path w="2609682" h="535708">
                  <a:moveTo>
                    <a:pt x="14043" y="0"/>
                  </a:moveTo>
                  <a:lnTo>
                    <a:pt x="2595638" y="0"/>
                  </a:lnTo>
                  <a:cubicBezTo>
                    <a:pt x="2599363" y="0"/>
                    <a:pt x="2602935" y="1480"/>
                    <a:pt x="2605568" y="4113"/>
                  </a:cubicBezTo>
                  <a:cubicBezTo>
                    <a:pt x="2608202" y="6747"/>
                    <a:pt x="2609682" y="10319"/>
                    <a:pt x="2609682" y="14043"/>
                  </a:cubicBezTo>
                  <a:lnTo>
                    <a:pt x="2609682" y="521664"/>
                  </a:lnTo>
                  <a:cubicBezTo>
                    <a:pt x="2609682" y="525389"/>
                    <a:pt x="2608202" y="528961"/>
                    <a:pt x="2605568" y="531594"/>
                  </a:cubicBezTo>
                  <a:cubicBezTo>
                    <a:pt x="2602935" y="534228"/>
                    <a:pt x="2599363" y="535708"/>
                    <a:pt x="2595638" y="535708"/>
                  </a:cubicBezTo>
                  <a:lnTo>
                    <a:pt x="14043" y="535708"/>
                  </a:lnTo>
                  <a:cubicBezTo>
                    <a:pt x="10319" y="535708"/>
                    <a:pt x="6747" y="534228"/>
                    <a:pt x="4113" y="531594"/>
                  </a:cubicBezTo>
                  <a:cubicBezTo>
                    <a:pt x="1480" y="528961"/>
                    <a:pt x="0" y="525389"/>
                    <a:pt x="0" y="521664"/>
                  </a:cubicBezTo>
                  <a:lnTo>
                    <a:pt x="0" y="14043"/>
                  </a:lnTo>
                  <a:cubicBezTo>
                    <a:pt x="0" y="10319"/>
                    <a:pt x="1480" y="6747"/>
                    <a:pt x="4113" y="4113"/>
                  </a:cubicBezTo>
                  <a:cubicBezTo>
                    <a:pt x="6747" y="1480"/>
                    <a:pt x="10319" y="0"/>
                    <a:pt x="14043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609682" cy="573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895475" y="3814596"/>
            <a:ext cx="2597990" cy="258784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1737" r="-2173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829093" y="7114823"/>
            <a:ext cx="8820607" cy="1773499"/>
            <a:chOff x="0" y="0"/>
            <a:chExt cx="2609682" cy="5247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09682" cy="524711"/>
            </a:xfrm>
            <a:custGeom>
              <a:avLst/>
              <a:gdLst/>
              <a:ahLst/>
              <a:cxnLst/>
              <a:rect l="l" t="t" r="r" b="b"/>
              <a:pathLst>
                <a:path w="2609682" h="524711">
                  <a:moveTo>
                    <a:pt x="14043" y="0"/>
                  </a:moveTo>
                  <a:lnTo>
                    <a:pt x="2595638" y="0"/>
                  </a:lnTo>
                  <a:cubicBezTo>
                    <a:pt x="2599363" y="0"/>
                    <a:pt x="2602935" y="1480"/>
                    <a:pt x="2605568" y="4113"/>
                  </a:cubicBezTo>
                  <a:cubicBezTo>
                    <a:pt x="2608202" y="6747"/>
                    <a:pt x="2609682" y="10319"/>
                    <a:pt x="2609682" y="14043"/>
                  </a:cubicBezTo>
                  <a:lnTo>
                    <a:pt x="2609682" y="510668"/>
                  </a:lnTo>
                  <a:cubicBezTo>
                    <a:pt x="2609682" y="514392"/>
                    <a:pt x="2608202" y="517964"/>
                    <a:pt x="2605568" y="520598"/>
                  </a:cubicBezTo>
                  <a:cubicBezTo>
                    <a:pt x="2602935" y="523231"/>
                    <a:pt x="2599363" y="524711"/>
                    <a:pt x="2595638" y="524711"/>
                  </a:cubicBezTo>
                  <a:lnTo>
                    <a:pt x="14043" y="524711"/>
                  </a:lnTo>
                  <a:cubicBezTo>
                    <a:pt x="10319" y="524711"/>
                    <a:pt x="6747" y="523231"/>
                    <a:pt x="4113" y="520598"/>
                  </a:cubicBezTo>
                  <a:cubicBezTo>
                    <a:pt x="1480" y="517964"/>
                    <a:pt x="0" y="514392"/>
                    <a:pt x="0" y="510668"/>
                  </a:cubicBezTo>
                  <a:lnTo>
                    <a:pt x="0" y="14043"/>
                  </a:lnTo>
                  <a:cubicBezTo>
                    <a:pt x="0" y="10319"/>
                    <a:pt x="1480" y="6747"/>
                    <a:pt x="4113" y="4113"/>
                  </a:cubicBezTo>
                  <a:cubicBezTo>
                    <a:pt x="6747" y="1480"/>
                    <a:pt x="10319" y="0"/>
                    <a:pt x="14043" y="0"/>
                  </a:cubicBezTo>
                  <a:close/>
                </a:path>
              </a:pathLst>
            </a:custGeom>
            <a:solidFill>
              <a:srgbClr val="16948A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609682" cy="562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6895475" y="6670458"/>
            <a:ext cx="2597990" cy="2587842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6909" r="-26909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6404921" y="-1328204"/>
            <a:ext cx="4002837" cy="3262312"/>
          </a:xfrm>
          <a:custGeom>
            <a:avLst/>
            <a:gdLst/>
            <a:ahLst/>
            <a:cxnLst/>
            <a:rect l="l" t="t" r="r" b="b"/>
            <a:pathLst>
              <a:path w="4002837" h="3262312">
                <a:moveTo>
                  <a:pt x="0" y="0"/>
                </a:moveTo>
                <a:lnTo>
                  <a:pt x="4002837" y="0"/>
                </a:lnTo>
                <a:lnTo>
                  <a:pt x="4002837" y="3262312"/>
                </a:lnTo>
                <a:lnTo>
                  <a:pt x="0" y="3262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2684943" y="5293072"/>
            <a:ext cx="8539110" cy="9026397"/>
          </a:xfrm>
          <a:custGeom>
            <a:avLst/>
            <a:gdLst/>
            <a:ahLst/>
            <a:cxnLst/>
            <a:rect l="l" t="t" r="r" b="b"/>
            <a:pathLst>
              <a:path w="8539110" h="9026397">
                <a:moveTo>
                  <a:pt x="0" y="0"/>
                </a:moveTo>
                <a:lnTo>
                  <a:pt x="8539110" y="0"/>
                </a:lnTo>
                <a:lnTo>
                  <a:pt x="8539110" y="9026397"/>
                </a:lnTo>
                <a:lnTo>
                  <a:pt x="0" y="9026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143249" y="8148935"/>
            <a:ext cx="4289501" cy="4091112"/>
          </a:xfrm>
          <a:custGeom>
            <a:avLst/>
            <a:gdLst/>
            <a:ahLst/>
            <a:cxnLst/>
            <a:rect l="l" t="t" r="r" b="b"/>
            <a:pathLst>
              <a:path w="4289501" h="4091112">
                <a:moveTo>
                  <a:pt x="0" y="0"/>
                </a:moveTo>
                <a:lnTo>
                  <a:pt x="4289502" y="0"/>
                </a:lnTo>
                <a:lnTo>
                  <a:pt x="4289502" y="4091111"/>
                </a:lnTo>
                <a:lnTo>
                  <a:pt x="0" y="40911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2568689" y="-3262960"/>
            <a:ext cx="7194779" cy="7131825"/>
          </a:xfrm>
          <a:custGeom>
            <a:avLst/>
            <a:gdLst/>
            <a:ahLst/>
            <a:cxnLst/>
            <a:rect l="l" t="t" r="r" b="b"/>
            <a:pathLst>
              <a:path w="7194779" h="7131825">
                <a:moveTo>
                  <a:pt x="0" y="0"/>
                </a:moveTo>
                <a:lnTo>
                  <a:pt x="7194778" y="0"/>
                </a:lnTo>
                <a:lnTo>
                  <a:pt x="7194778" y="7131824"/>
                </a:lnTo>
                <a:lnTo>
                  <a:pt x="0" y="7131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0999"/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963809" y="430128"/>
            <a:ext cx="1758929" cy="1627009"/>
          </a:xfrm>
          <a:custGeom>
            <a:avLst/>
            <a:gdLst/>
            <a:ahLst/>
            <a:cxnLst/>
            <a:rect l="l" t="t" r="r" b="b"/>
            <a:pathLst>
              <a:path w="1758929" h="1627009">
                <a:moveTo>
                  <a:pt x="0" y="0"/>
                </a:moveTo>
                <a:lnTo>
                  <a:pt x="1758928" y="0"/>
                </a:lnTo>
                <a:lnTo>
                  <a:pt x="1758928" y="1627009"/>
                </a:lnTo>
                <a:lnTo>
                  <a:pt x="0" y="162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493466" y="4804674"/>
            <a:ext cx="7156234" cy="172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controlled setup using a cardboard box with the top covered by a white sheet to minimize external environmental influences.</a:t>
            </a:r>
          </a:p>
          <a:p>
            <a:pPr algn="l">
              <a:lnSpc>
                <a:spcPts val="2170"/>
              </a:lnSpc>
            </a:pPr>
            <a:endParaRPr lang="en-US" sz="225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l">
              <a:lnSpc>
                <a:spcPts val="2170"/>
              </a:lnSpc>
              <a:spcBef>
                <a:spcPct val="0"/>
              </a:spcBef>
            </a:pPr>
            <a:endParaRPr lang="en-US" sz="225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508608" y="1726933"/>
            <a:ext cx="2819211" cy="37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24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Substrate: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08608" y="2091221"/>
            <a:ext cx="714109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Bread slices from 6 different brands (P &amp; S Bakehouse, Chamee Restaurant &amp; Bakery, Ruhunu Hotel, Dutta Canteen, Mihintale Hotel, Anuradapura hotel)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endParaRPr lang="en-US" sz="225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93466" y="4437950"/>
            <a:ext cx="2819211" cy="37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24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Environment: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0" y="2920300"/>
            <a:ext cx="9623034" cy="287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spc="184">
                <a:solidFill>
                  <a:srgbClr val="16948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Experimental Setup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93466" y="7293812"/>
            <a:ext cx="2819211" cy="37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24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Equipment: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93466" y="7722006"/>
            <a:ext cx="4996341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Mobile cameras, tripod, and table light.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1975" y="-3410427"/>
            <a:ext cx="5649467" cy="14385424"/>
            <a:chOff x="0" y="0"/>
            <a:chExt cx="1443457" cy="36755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3457" cy="3675522"/>
            </a:xfrm>
            <a:custGeom>
              <a:avLst/>
              <a:gdLst/>
              <a:ahLst/>
              <a:cxnLst/>
              <a:rect l="l" t="t" r="r" b="b"/>
              <a:pathLst>
                <a:path w="1443457" h="3675522">
                  <a:moveTo>
                    <a:pt x="0" y="0"/>
                  </a:moveTo>
                  <a:lnTo>
                    <a:pt x="1443457" y="0"/>
                  </a:lnTo>
                  <a:lnTo>
                    <a:pt x="1443457" y="3675522"/>
                  </a:lnTo>
                  <a:lnTo>
                    <a:pt x="0" y="3675522"/>
                  </a:ln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43457" cy="3713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12936" y="7342192"/>
            <a:ext cx="5033871" cy="4989825"/>
          </a:xfrm>
          <a:custGeom>
            <a:avLst/>
            <a:gdLst/>
            <a:ahLst/>
            <a:cxnLst/>
            <a:rect l="l" t="t" r="r" b="b"/>
            <a:pathLst>
              <a:path w="5033871" h="4989825">
                <a:moveTo>
                  <a:pt x="0" y="0"/>
                </a:moveTo>
                <a:lnTo>
                  <a:pt x="5033871" y="0"/>
                </a:lnTo>
                <a:lnTo>
                  <a:pt x="5033871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34597" y="8241612"/>
            <a:ext cx="1664728" cy="1836942"/>
          </a:xfrm>
          <a:custGeom>
            <a:avLst/>
            <a:gdLst/>
            <a:ahLst/>
            <a:cxnLst/>
            <a:rect l="l" t="t" r="r" b="b"/>
            <a:pathLst>
              <a:path w="1664728" h="1836942">
                <a:moveTo>
                  <a:pt x="0" y="0"/>
                </a:moveTo>
                <a:lnTo>
                  <a:pt x="1664728" y="0"/>
                </a:lnTo>
                <a:lnTo>
                  <a:pt x="1664728" y="1836942"/>
                </a:lnTo>
                <a:lnTo>
                  <a:pt x="0" y="18369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917627">
            <a:off x="8341022" y="8838291"/>
            <a:ext cx="2030048" cy="672453"/>
          </a:xfrm>
          <a:custGeom>
            <a:avLst/>
            <a:gdLst/>
            <a:ahLst/>
            <a:cxnLst/>
            <a:rect l="l" t="t" r="r" b="b"/>
            <a:pathLst>
              <a:path w="2030048" h="672453">
                <a:moveTo>
                  <a:pt x="0" y="0"/>
                </a:moveTo>
                <a:lnTo>
                  <a:pt x="2030048" y="0"/>
                </a:lnTo>
                <a:lnTo>
                  <a:pt x="2030048" y="672454"/>
                </a:lnTo>
                <a:lnTo>
                  <a:pt x="0" y="672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752782">
            <a:off x="10695907" y="8605411"/>
            <a:ext cx="823701" cy="272851"/>
          </a:xfrm>
          <a:custGeom>
            <a:avLst/>
            <a:gdLst/>
            <a:ahLst/>
            <a:cxnLst/>
            <a:rect l="l" t="t" r="r" b="b"/>
            <a:pathLst>
              <a:path w="823701" h="272851">
                <a:moveTo>
                  <a:pt x="0" y="0"/>
                </a:moveTo>
                <a:lnTo>
                  <a:pt x="823701" y="0"/>
                </a:lnTo>
                <a:lnTo>
                  <a:pt x="823701" y="272850"/>
                </a:lnTo>
                <a:lnTo>
                  <a:pt x="0" y="27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57291" y="2844347"/>
            <a:ext cx="3385885" cy="93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698">
                <a:solidFill>
                  <a:srgbClr val="00878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Procedures:</a:t>
            </a:r>
          </a:p>
          <a:p>
            <a:pPr algn="l">
              <a:lnSpc>
                <a:spcPts val="3778"/>
              </a:lnSpc>
            </a:pPr>
            <a:endParaRPr lang="en-US" sz="2698">
              <a:solidFill>
                <a:srgbClr val="00878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57291" y="3412437"/>
            <a:ext cx="9487033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indent="-242888" algn="l">
              <a:lnSpc>
                <a:spcPts val="3149"/>
              </a:lnSpc>
              <a:buFont typeface="Arial"/>
              <a:buChar char="•"/>
            </a:pPr>
            <a:r>
              <a:rPr lang="en-US" sz="2250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Slices were cut to the same size and stored in a suitable environment for 14 days.</a:t>
            </a:r>
          </a:p>
          <a:p>
            <a:pPr marL="485775" lvl="1" indent="-242888" algn="l">
              <a:lnSpc>
                <a:spcPts val="3149"/>
              </a:lnSpc>
              <a:buFont typeface="Arial"/>
              <a:buChar char="•"/>
            </a:pPr>
            <a:r>
              <a:rPr lang="en-US" sz="2250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Photographs were captured 2 times daily to document changes in fungal growth.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endParaRPr lang="en-US" sz="2250">
              <a:solidFill>
                <a:srgbClr val="293237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108592" y="-1993077"/>
            <a:ext cx="5033871" cy="4989825"/>
          </a:xfrm>
          <a:custGeom>
            <a:avLst/>
            <a:gdLst/>
            <a:ahLst/>
            <a:cxnLst/>
            <a:rect l="l" t="t" r="r" b="b"/>
            <a:pathLst>
              <a:path w="5033871" h="4989825">
                <a:moveTo>
                  <a:pt x="0" y="0"/>
                </a:moveTo>
                <a:lnTo>
                  <a:pt x="5033872" y="0"/>
                </a:lnTo>
                <a:lnTo>
                  <a:pt x="5033872" y="4989824"/>
                </a:lnTo>
                <a:lnTo>
                  <a:pt x="0" y="498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346744">
            <a:off x="8143899" y="907180"/>
            <a:ext cx="5978711" cy="2150653"/>
          </a:xfrm>
          <a:custGeom>
            <a:avLst/>
            <a:gdLst/>
            <a:ahLst/>
            <a:cxnLst/>
            <a:rect l="l" t="t" r="r" b="b"/>
            <a:pathLst>
              <a:path w="5978711" h="2150653">
                <a:moveTo>
                  <a:pt x="0" y="0"/>
                </a:moveTo>
                <a:lnTo>
                  <a:pt x="5978711" y="0"/>
                </a:lnTo>
                <a:lnTo>
                  <a:pt x="5978711" y="2150653"/>
                </a:lnTo>
                <a:lnTo>
                  <a:pt x="0" y="2150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</a:blip>
            <a:stretch>
              <a:fillRect l="-859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210" y="2583635"/>
            <a:ext cx="7857681" cy="5119731"/>
          </a:xfrm>
          <a:custGeom>
            <a:avLst/>
            <a:gdLst/>
            <a:ahLst/>
            <a:cxnLst/>
            <a:rect l="l" t="t" r="r" b="b"/>
            <a:pathLst>
              <a:path w="7857681" h="5119731">
                <a:moveTo>
                  <a:pt x="0" y="0"/>
                </a:moveTo>
                <a:lnTo>
                  <a:pt x="7857682" y="0"/>
                </a:lnTo>
                <a:lnTo>
                  <a:pt x="7857682" y="5119730"/>
                </a:lnTo>
                <a:lnTo>
                  <a:pt x="0" y="511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5" r="-33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257291" y="5690551"/>
            <a:ext cx="5700933" cy="93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698">
                <a:solidFill>
                  <a:srgbClr val="00878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Acquisition Parameters:</a:t>
            </a:r>
          </a:p>
          <a:p>
            <a:pPr algn="l">
              <a:lnSpc>
                <a:spcPts val="3778"/>
              </a:lnSpc>
            </a:pPr>
            <a:endParaRPr lang="en-US" sz="2698">
              <a:solidFill>
                <a:srgbClr val="00878E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257291" y="6260412"/>
            <a:ext cx="9487033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5" lvl="1" indent="-242888" algn="l">
              <a:lnSpc>
                <a:spcPts val="3149"/>
              </a:lnSpc>
              <a:buFont typeface="Arial"/>
              <a:buChar char="•"/>
            </a:pPr>
            <a:r>
              <a:rPr lang="en-US" sz="2250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Daily captures at the same time each day to minimize environmental variations.</a:t>
            </a:r>
          </a:p>
          <a:p>
            <a:pPr marL="485775" lvl="1" indent="-242888" algn="l">
              <a:lnSpc>
                <a:spcPts val="3149"/>
              </a:lnSpc>
              <a:buFont typeface="Arial"/>
              <a:buChar char="•"/>
            </a:pPr>
            <a:r>
              <a:rPr lang="en-US" sz="2250">
                <a:solidFill>
                  <a:srgbClr val="293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Standardized camera settings for resolution, focus, and lighting to ensure consistency in image quality.</a:t>
            </a:r>
          </a:p>
          <a:p>
            <a:pPr marL="0" lvl="0" indent="0" algn="l">
              <a:lnSpc>
                <a:spcPts val="3149"/>
              </a:lnSpc>
              <a:spcBef>
                <a:spcPct val="0"/>
              </a:spcBef>
            </a:pPr>
            <a:endParaRPr lang="en-US" sz="2250">
              <a:solidFill>
                <a:srgbClr val="293237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9839" y="5347718"/>
            <a:ext cx="15520448" cy="2257548"/>
            <a:chOff x="0" y="0"/>
            <a:chExt cx="3965524" cy="576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5524" cy="576811"/>
            </a:xfrm>
            <a:custGeom>
              <a:avLst/>
              <a:gdLst/>
              <a:ahLst/>
              <a:cxnLst/>
              <a:rect l="l" t="t" r="r" b="b"/>
              <a:pathLst>
                <a:path w="3965524" h="576811">
                  <a:moveTo>
                    <a:pt x="9478" y="0"/>
                  </a:moveTo>
                  <a:lnTo>
                    <a:pt x="3956046" y="0"/>
                  </a:lnTo>
                  <a:cubicBezTo>
                    <a:pt x="3958560" y="0"/>
                    <a:pt x="3960971" y="999"/>
                    <a:pt x="3962748" y="2776"/>
                  </a:cubicBezTo>
                  <a:cubicBezTo>
                    <a:pt x="3964525" y="4553"/>
                    <a:pt x="3965524" y="6964"/>
                    <a:pt x="3965524" y="9478"/>
                  </a:cubicBezTo>
                  <a:lnTo>
                    <a:pt x="3965524" y="567333"/>
                  </a:lnTo>
                  <a:cubicBezTo>
                    <a:pt x="3965524" y="572567"/>
                    <a:pt x="3961281" y="576811"/>
                    <a:pt x="3956046" y="576811"/>
                  </a:cubicBezTo>
                  <a:lnTo>
                    <a:pt x="9478" y="576811"/>
                  </a:lnTo>
                  <a:cubicBezTo>
                    <a:pt x="6964" y="576811"/>
                    <a:pt x="4553" y="575812"/>
                    <a:pt x="2776" y="574035"/>
                  </a:cubicBezTo>
                  <a:cubicBezTo>
                    <a:pt x="999" y="572257"/>
                    <a:pt x="0" y="569847"/>
                    <a:pt x="0" y="567333"/>
                  </a:cubicBezTo>
                  <a:lnTo>
                    <a:pt x="0" y="9478"/>
                  </a:lnTo>
                  <a:cubicBezTo>
                    <a:pt x="0" y="6964"/>
                    <a:pt x="999" y="4553"/>
                    <a:pt x="2776" y="2776"/>
                  </a:cubicBezTo>
                  <a:cubicBezTo>
                    <a:pt x="4553" y="999"/>
                    <a:pt x="6964" y="0"/>
                    <a:pt x="9478" y="0"/>
                  </a:cubicBezTo>
                  <a:close/>
                </a:path>
              </a:pathLst>
            </a:custGeom>
            <a:solidFill>
              <a:srgbClr val="5062C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65524" cy="614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00090" y="7108567"/>
            <a:ext cx="5498019" cy="4480885"/>
          </a:xfrm>
          <a:custGeom>
            <a:avLst/>
            <a:gdLst/>
            <a:ahLst/>
            <a:cxnLst/>
            <a:rect l="l" t="t" r="r" b="b"/>
            <a:pathLst>
              <a:path w="5498019" h="4480885">
                <a:moveTo>
                  <a:pt x="0" y="0"/>
                </a:moveTo>
                <a:lnTo>
                  <a:pt x="5498019" y="0"/>
                </a:lnTo>
                <a:lnTo>
                  <a:pt x="5498019" y="4480885"/>
                </a:lnTo>
                <a:lnTo>
                  <a:pt x="0" y="4480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43114" y="299740"/>
            <a:ext cx="13599748" cy="3991743"/>
            <a:chOff x="0" y="0"/>
            <a:chExt cx="2943251" cy="8638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43251" cy="863891"/>
            </a:xfrm>
            <a:custGeom>
              <a:avLst/>
              <a:gdLst/>
              <a:ahLst/>
              <a:cxnLst/>
              <a:rect l="l" t="t" r="r" b="b"/>
              <a:pathLst>
                <a:path w="2943251" h="863891">
                  <a:moveTo>
                    <a:pt x="7401" y="0"/>
                  </a:moveTo>
                  <a:lnTo>
                    <a:pt x="2935850" y="0"/>
                  </a:lnTo>
                  <a:cubicBezTo>
                    <a:pt x="2939937" y="0"/>
                    <a:pt x="2943251" y="3313"/>
                    <a:pt x="2943251" y="7401"/>
                  </a:cubicBezTo>
                  <a:lnTo>
                    <a:pt x="2943251" y="856491"/>
                  </a:lnTo>
                  <a:cubicBezTo>
                    <a:pt x="2943251" y="860578"/>
                    <a:pt x="2939937" y="863891"/>
                    <a:pt x="2935850" y="863891"/>
                  </a:cubicBezTo>
                  <a:lnTo>
                    <a:pt x="7401" y="863891"/>
                  </a:lnTo>
                  <a:cubicBezTo>
                    <a:pt x="3313" y="863891"/>
                    <a:pt x="0" y="860578"/>
                    <a:pt x="0" y="856491"/>
                  </a:cubicBezTo>
                  <a:lnTo>
                    <a:pt x="0" y="7401"/>
                  </a:lnTo>
                  <a:cubicBezTo>
                    <a:pt x="0" y="3313"/>
                    <a:pt x="3313" y="0"/>
                    <a:pt x="7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062C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0"/>
              <a:ext cx="2943251" cy="1054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r>
                <a:rPr lang="en-US" sz="9999">
                  <a:solidFill>
                    <a:srgbClr val="5062C6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DATA COLLECTION PROCESS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320221" y="8656102"/>
            <a:ext cx="3340175" cy="3185692"/>
          </a:xfrm>
          <a:custGeom>
            <a:avLst/>
            <a:gdLst/>
            <a:ahLst/>
            <a:cxnLst/>
            <a:rect l="l" t="t" r="r" b="b"/>
            <a:pathLst>
              <a:path w="3340175" h="3185692">
                <a:moveTo>
                  <a:pt x="0" y="0"/>
                </a:moveTo>
                <a:lnTo>
                  <a:pt x="3340175" y="0"/>
                </a:lnTo>
                <a:lnTo>
                  <a:pt x="3340175" y="3185692"/>
                </a:lnTo>
                <a:lnTo>
                  <a:pt x="0" y="318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38390" y="5814046"/>
            <a:ext cx="2420910" cy="801926"/>
          </a:xfrm>
          <a:custGeom>
            <a:avLst/>
            <a:gdLst/>
            <a:ahLst/>
            <a:cxnLst/>
            <a:rect l="l" t="t" r="r" b="b"/>
            <a:pathLst>
              <a:path w="2420910" h="801926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29546" y="6379106"/>
            <a:ext cx="1600112" cy="1038747"/>
          </a:xfrm>
          <a:custGeom>
            <a:avLst/>
            <a:gdLst/>
            <a:ahLst/>
            <a:cxnLst/>
            <a:rect l="l" t="t" r="r" b="b"/>
            <a:pathLst>
              <a:path w="1600112" h="1038747">
                <a:moveTo>
                  <a:pt x="0" y="0"/>
                </a:moveTo>
                <a:lnTo>
                  <a:pt x="1600112" y="0"/>
                </a:lnTo>
                <a:lnTo>
                  <a:pt x="1600112" y="1038746"/>
                </a:lnTo>
                <a:lnTo>
                  <a:pt x="0" y="10387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29602" y="-2307556"/>
            <a:ext cx="7048814" cy="7451056"/>
          </a:xfrm>
          <a:custGeom>
            <a:avLst/>
            <a:gdLst/>
            <a:ahLst/>
            <a:cxnLst/>
            <a:rect l="l" t="t" r="r" b="b"/>
            <a:pathLst>
              <a:path w="7048814" h="7451056">
                <a:moveTo>
                  <a:pt x="0" y="0"/>
                </a:moveTo>
                <a:lnTo>
                  <a:pt x="7048814" y="0"/>
                </a:lnTo>
                <a:lnTo>
                  <a:pt x="7048814" y="7451056"/>
                </a:lnTo>
                <a:lnTo>
                  <a:pt x="0" y="7451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08111" y="4976063"/>
            <a:ext cx="2950012" cy="2938488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062C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72023" y="4933442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48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158123" y="5614021"/>
            <a:ext cx="16860690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Kept the dataset for 14 days</a:t>
            </a: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Notable fungal growth from day 5 to 14 </a:t>
            </a:r>
          </a:p>
          <a:p>
            <a:pPr algn="l"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072023" y="4883646"/>
            <a:ext cx="3340175" cy="3185692"/>
          </a:xfrm>
          <a:custGeom>
            <a:avLst/>
            <a:gdLst/>
            <a:ahLst/>
            <a:cxnLst/>
            <a:rect l="l" t="t" r="r" b="b"/>
            <a:pathLst>
              <a:path w="3340175" h="3185692">
                <a:moveTo>
                  <a:pt x="0" y="0"/>
                </a:moveTo>
                <a:lnTo>
                  <a:pt x="3340174" y="0"/>
                </a:lnTo>
                <a:lnTo>
                  <a:pt x="3340174" y="3185692"/>
                </a:lnTo>
                <a:lnTo>
                  <a:pt x="0" y="318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095186" y="7108567"/>
            <a:ext cx="7048814" cy="7451056"/>
          </a:xfrm>
          <a:custGeom>
            <a:avLst/>
            <a:gdLst/>
            <a:ahLst/>
            <a:cxnLst/>
            <a:rect l="l" t="t" r="r" b="b"/>
            <a:pathLst>
              <a:path w="7048814" h="7451056">
                <a:moveTo>
                  <a:pt x="0" y="0"/>
                </a:moveTo>
                <a:lnTo>
                  <a:pt x="7048814" y="0"/>
                </a:lnTo>
                <a:lnTo>
                  <a:pt x="7048814" y="7451056"/>
                </a:lnTo>
                <a:lnTo>
                  <a:pt x="0" y="7451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8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6826" y="2642407"/>
            <a:ext cx="12758910" cy="6511696"/>
          </a:xfrm>
          <a:custGeom>
            <a:avLst/>
            <a:gdLst/>
            <a:ahLst/>
            <a:cxnLst/>
            <a:rect l="l" t="t" r="r" b="b"/>
            <a:pathLst>
              <a:path w="12758910" h="6511696">
                <a:moveTo>
                  <a:pt x="0" y="0"/>
                </a:moveTo>
                <a:lnTo>
                  <a:pt x="12758911" y="0"/>
                </a:lnTo>
                <a:lnTo>
                  <a:pt x="12758911" y="6511695"/>
                </a:lnTo>
                <a:lnTo>
                  <a:pt x="0" y="6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38175" cap="sq">
              <a:solidFill>
                <a:srgbClr val="568CC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40968" y="666750"/>
            <a:ext cx="14290628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5062C6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Dataset Description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>
            <a:extLst>
              <a:ext uri="{FF2B5EF4-FFF2-40B4-BE49-F238E27FC236}">
                <a16:creationId xmlns:a16="http://schemas.microsoft.com/office/drawing/2014/main" id="{C702E3CB-F302-86DF-1C03-E04DE9BC04FC}"/>
              </a:ext>
            </a:extLst>
          </p:cNvPr>
          <p:cNvSpPr/>
          <p:nvPr/>
        </p:nvSpPr>
        <p:spPr>
          <a:xfrm>
            <a:off x="13629602" y="-2307556"/>
            <a:ext cx="7048814" cy="7451056"/>
          </a:xfrm>
          <a:custGeom>
            <a:avLst/>
            <a:gdLst/>
            <a:ahLst/>
            <a:cxnLst/>
            <a:rect l="l" t="t" r="r" b="b"/>
            <a:pathLst>
              <a:path w="7048814" h="7451056">
                <a:moveTo>
                  <a:pt x="0" y="0"/>
                </a:moveTo>
                <a:lnTo>
                  <a:pt x="7048814" y="0"/>
                </a:lnTo>
                <a:lnTo>
                  <a:pt x="7048814" y="7451056"/>
                </a:lnTo>
                <a:lnTo>
                  <a:pt x="0" y="745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</p:sp>
      <p:sp>
        <p:nvSpPr>
          <p:cNvPr id="5" name="Freeform 21">
            <a:extLst>
              <a:ext uri="{FF2B5EF4-FFF2-40B4-BE49-F238E27FC236}">
                <a16:creationId xmlns:a16="http://schemas.microsoft.com/office/drawing/2014/main" id="{BB49B120-E9B4-C230-334F-4544363DD2B1}"/>
              </a:ext>
            </a:extLst>
          </p:cNvPr>
          <p:cNvSpPr/>
          <p:nvPr/>
        </p:nvSpPr>
        <p:spPr>
          <a:xfrm>
            <a:off x="2095186" y="7108567"/>
            <a:ext cx="7048814" cy="7451056"/>
          </a:xfrm>
          <a:custGeom>
            <a:avLst/>
            <a:gdLst/>
            <a:ahLst/>
            <a:cxnLst/>
            <a:rect l="l" t="t" r="r" b="b"/>
            <a:pathLst>
              <a:path w="7048814" h="7451056">
                <a:moveTo>
                  <a:pt x="0" y="0"/>
                </a:moveTo>
                <a:lnTo>
                  <a:pt x="7048814" y="0"/>
                </a:lnTo>
                <a:lnTo>
                  <a:pt x="7048814" y="7451056"/>
                </a:lnTo>
                <a:lnTo>
                  <a:pt x="0" y="7451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/>
            </a:stretch>
          </a:blipFill>
        </p:spPr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DA84F0AD-CDA0-E6D2-D749-15CEBA3D51D6}"/>
              </a:ext>
            </a:extLst>
          </p:cNvPr>
          <p:cNvSpPr/>
          <p:nvPr/>
        </p:nvSpPr>
        <p:spPr>
          <a:xfrm>
            <a:off x="1219200" y="2933700"/>
            <a:ext cx="4267200" cy="2209800"/>
          </a:xfrm>
          <a:custGeom>
            <a:avLst/>
            <a:gdLst/>
            <a:ahLst/>
            <a:cxnLst/>
            <a:rect l="l" t="t" r="r" b="b"/>
            <a:pathLst>
              <a:path w="2420910" h="801926">
                <a:moveTo>
                  <a:pt x="0" y="0"/>
                </a:moveTo>
                <a:lnTo>
                  <a:pt x="2420910" y="0"/>
                </a:lnTo>
                <a:lnTo>
                  <a:pt x="2420910" y="801926"/>
                </a:lnTo>
                <a:lnTo>
                  <a:pt x="0" y="801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95128-0F59-F6CF-FCAD-1B24C5216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20" y="0"/>
            <a:ext cx="705096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9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537</Words>
  <Application>Microsoft Office PowerPoint</Application>
  <PresentationFormat>Custom</PresentationFormat>
  <Paragraphs>115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Poppins Ultra-Bold</vt:lpstr>
      <vt:lpstr>Calibri</vt:lpstr>
      <vt:lpstr>Open Sans Extra Bold</vt:lpstr>
      <vt:lpstr>Book Antiqua</vt:lpstr>
      <vt:lpstr>Open Sans Bold</vt:lpstr>
      <vt:lpstr>Open Sans Bold Italics</vt:lpstr>
      <vt:lpstr>Times New Roman</vt:lpstr>
      <vt:lpstr>Arial</vt:lpstr>
      <vt:lpstr>Poppins Ultra-Bold Italics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Professional Science Project Presentation</dc:title>
  <cp:lastModifiedBy>Jilans</cp:lastModifiedBy>
  <cp:revision>5</cp:revision>
  <dcterms:created xsi:type="dcterms:W3CDTF">2006-08-16T00:00:00Z</dcterms:created>
  <dcterms:modified xsi:type="dcterms:W3CDTF">2024-08-05T11:06:08Z</dcterms:modified>
  <dc:identifier>DAGM3XS5BrI</dc:identifier>
</cp:coreProperties>
</file>